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 id="2147483690" r:id="rId7"/>
  </p:sldMasterIdLst>
  <p:notesMasterIdLst>
    <p:notesMasterId r:id="rId22"/>
  </p:notesMasterIdLst>
  <p:sldIdLst>
    <p:sldId id="282" r:id="rId8"/>
    <p:sldId id="269" r:id="rId9"/>
    <p:sldId id="271" r:id="rId10"/>
    <p:sldId id="263" r:id="rId11"/>
    <p:sldId id="272" r:id="rId12"/>
    <p:sldId id="274" r:id="rId13"/>
    <p:sldId id="275" r:id="rId14"/>
    <p:sldId id="276" r:id="rId15"/>
    <p:sldId id="277" r:id="rId16"/>
    <p:sldId id="278" r:id="rId17"/>
    <p:sldId id="279" r:id="rId18"/>
    <p:sldId id="280" r:id="rId19"/>
    <p:sldId id="281"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26066E3-32FA-4650-A432-C24035C14331}">
          <p14:sldIdLst>
            <p14:sldId id="282"/>
            <p14:sldId id="269"/>
          </p14:sldIdLst>
        </p14:section>
        <p14:section name="Content Slides" id="{EEF0E360-40A6-4A53-9AED-09B5D62E8E3B}">
          <p14:sldIdLst>
            <p14:sldId id="271"/>
            <p14:sldId id="263"/>
            <p14:sldId id="272"/>
            <p14:sldId id="274"/>
            <p14:sldId id="275"/>
            <p14:sldId id="276"/>
            <p14:sldId id="277"/>
            <p14:sldId id="278"/>
            <p14:sldId id="279"/>
            <p14:sldId id="280"/>
            <p14:sldId id="281"/>
            <p14:sldId id="2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CC"/>
    <a:srgbClr val="BA0C2F"/>
    <a:srgbClr val="FF3300"/>
    <a:srgbClr val="FFFFFF"/>
    <a:srgbClr val="023147"/>
    <a:srgbClr val="76B943"/>
    <a:srgbClr val="D5D4D4"/>
    <a:srgbClr val="972E2D"/>
    <a:srgbClr val="141B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06F77-69F4-402E-BF91-5F546A7E2764}" v="37" dt="2024-02-07T07:45:38.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 autoAdjust="0"/>
    <p:restoredTop sz="96357" autoAdjust="0"/>
  </p:normalViewPr>
  <p:slideViewPr>
    <p:cSldViewPr snapToGrid="0">
      <p:cViewPr varScale="1">
        <p:scale>
          <a:sx n="128" d="100"/>
          <a:sy n="128" d="100"/>
        </p:scale>
        <p:origin x="936" y="184"/>
      </p:cViewPr>
      <p:guideLst/>
    </p:cSldViewPr>
  </p:slideViewPr>
  <p:outlineViewPr>
    <p:cViewPr>
      <p:scale>
        <a:sx n="33" d="100"/>
        <a:sy n="33" d="100"/>
      </p:scale>
      <p:origin x="0" y="-1986"/>
    </p:cViewPr>
  </p:outlineViewPr>
  <p:notesTextViewPr>
    <p:cViewPr>
      <p:scale>
        <a:sx n="3" d="2"/>
        <a:sy n="3" d="2"/>
      </p:scale>
      <p:origin x="0" y="0"/>
    </p:cViewPr>
  </p:notesTextViewPr>
  <p:sorterViewPr>
    <p:cViewPr varScale="1">
      <p:scale>
        <a:sx n="100" d="100"/>
        <a:sy n="100" d="100"/>
      </p:scale>
      <p:origin x="0" y="-2670"/>
    </p:cViewPr>
  </p:sorterViewPr>
  <p:notesViewPr>
    <p:cSldViewPr snapToGrid="0">
      <p:cViewPr varScale="1">
        <p:scale>
          <a:sx n="61" d="100"/>
          <a:sy n="61"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E7A61-FD35-4CA6-87E4-1406288FECAB}"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29FCBE-F713-431E-B904-54772D8E2D60}" type="slidenum">
              <a:rPr lang="en-US" smtClean="0"/>
              <a:t>‹#›</a:t>
            </a:fld>
            <a:endParaRPr lang="en-US"/>
          </a:p>
        </p:txBody>
      </p:sp>
    </p:spTree>
    <p:extLst>
      <p:ext uri="{BB962C8B-B14F-4D97-AF65-F5344CB8AC3E}">
        <p14:creationId xmlns:p14="http://schemas.microsoft.com/office/powerpoint/2010/main" val="304303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3</a:t>
            </a:fld>
            <a:endParaRPr lang="en-US"/>
          </a:p>
        </p:txBody>
      </p:sp>
    </p:spTree>
    <p:extLst>
      <p:ext uri="{BB962C8B-B14F-4D97-AF65-F5344CB8AC3E}">
        <p14:creationId xmlns:p14="http://schemas.microsoft.com/office/powerpoint/2010/main" val="248887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4</a:t>
            </a:fld>
            <a:endParaRPr lang="en-US"/>
          </a:p>
        </p:txBody>
      </p:sp>
    </p:spTree>
    <p:extLst>
      <p:ext uri="{BB962C8B-B14F-4D97-AF65-F5344CB8AC3E}">
        <p14:creationId xmlns:p14="http://schemas.microsoft.com/office/powerpoint/2010/main" val="162915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5</a:t>
            </a:fld>
            <a:endParaRPr lang="en-US"/>
          </a:p>
        </p:txBody>
      </p:sp>
    </p:spTree>
    <p:extLst>
      <p:ext uri="{BB962C8B-B14F-4D97-AF65-F5344CB8AC3E}">
        <p14:creationId xmlns:p14="http://schemas.microsoft.com/office/powerpoint/2010/main" val="3940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6</a:t>
            </a:fld>
            <a:endParaRPr lang="en-US"/>
          </a:p>
        </p:txBody>
      </p:sp>
    </p:spTree>
    <p:extLst>
      <p:ext uri="{BB962C8B-B14F-4D97-AF65-F5344CB8AC3E}">
        <p14:creationId xmlns:p14="http://schemas.microsoft.com/office/powerpoint/2010/main" val="3716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7</a:t>
            </a:fld>
            <a:endParaRPr lang="en-US"/>
          </a:p>
        </p:txBody>
      </p:sp>
    </p:spTree>
    <p:extLst>
      <p:ext uri="{BB962C8B-B14F-4D97-AF65-F5344CB8AC3E}">
        <p14:creationId xmlns:p14="http://schemas.microsoft.com/office/powerpoint/2010/main" val="27905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8</a:t>
            </a:fld>
            <a:endParaRPr lang="en-US"/>
          </a:p>
        </p:txBody>
      </p:sp>
    </p:spTree>
    <p:extLst>
      <p:ext uri="{BB962C8B-B14F-4D97-AF65-F5344CB8AC3E}">
        <p14:creationId xmlns:p14="http://schemas.microsoft.com/office/powerpoint/2010/main" val="1751615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9</a:t>
            </a:fld>
            <a:endParaRPr lang="en-US"/>
          </a:p>
        </p:txBody>
      </p:sp>
    </p:spTree>
    <p:extLst>
      <p:ext uri="{BB962C8B-B14F-4D97-AF65-F5344CB8AC3E}">
        <p14:creationId xmlns:p14="http://schemas.microsoft.com/office/powerpoint/2010/main" val="691801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9B29FCBE-F713-431E-B904-54772D8E2D60}" type="slidenum">
              <a:rPr lang="en-US" smtClean="0"/>
              <a:t>11</a:t>
            </a:fld>
            <a:endParaRPr lang="en-US"/>
          </a:p>
        </p:txBody>
      </p:sp>
    </p:spTree>
    <p:extLst>
      <p:ext uri="{BB962C8B-B14F-4D97-AF65-F5344CB8AC3E}">
        <p14:creationId xmlns:p14="http://schemas.microsoft.com/office/powerpoint/2010/main" val="2022471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alpha val="64000"/>
          </a:schemeClr>
        </a:solidFill>
        <a:effectLst/>
      </p:bgPr>
    </p:bg>
    <p:spTree>
      <p:nvGrpSpPr>
        <p:cNvPr id="1" name=""/>
        <p:cNvGrpSpPr/>
        <p:nvPr/>
      </p:nvGrpSpPr>
      <p:grpSpPr>
        <a:xfrm>
          <a:off x="0" y="0"/>
          <a:ext cx="0" cy="0"/>
          <a:chOff x="0" y="0"/>
          <a:chExt cx="0" cy="0"/>
        </a:xfrm>
      </p:grpSpPr>
      <p:pic>
        <p:nvPicPr>
          <p:cNvPr id="1113" name="Graphic 1112">
            <a:extLst>
              <a:ext uri="{FF2B5EF4-FFF2-40B4-BE49-F238E27FC236}">
                <a16:creationId xmlns:a16="http://schemas.microsoft.com/office/drawing/2014/main" id="{75F48C19-E11F-43C9-863E-31CD48AF28C6}"/>
              </a:ext>
            </a:extLst>
          </p:cNvPr>
          <p:cNvPicPr>
            <a:picLocks noChangeAspect="1"/>
          </p:cNvPicPr>
          <p:nvPr userDrawn="1"/>
        </p:nvPicPr>
        <p:blipFill>
          <a:blip r:embed="rId2">
            <a:lum bright="-78000"/>
            <a:extLst>
              <a:ext uri="{96DAC541-7B7A-43D3-8B79-37D633B846F1}">
                <asvg:svgBlip xmlns:asvg="http://schemas.microsoft.com/office/drawing/2016/SVG/main" r:embed="rId3"/>
              </a:ext>
            </a:extLst>
          </a:blip>
          <a:stretch>
            <a:fillRect/>
          </a:stretch>
        </p:blipFill>
        <p:spPr>
          <a:xfrm>
            <a:off x="68364" y="5415524"/>
            <a:ext cx="2290363" cy="1381347"/>
          </a:xfrm>
          <a:prstGeom prst="rect">
            <a:avLst/>
          </a:prstGeom>
        </p:spPr>
      </p:pic>
      <p:sp>
        <p:nvSpPr>
          <p:cNvPr id="3" name="Subtitle 2">
            <a:extLst>
              <a:ext uri="{FF2B5EF4-FFF2-40B4-BE49-F238E27FC236}">
                <a16:creationId xmlns:a16="http://schemas.microsoft.com/office/drawing/2014/main" id="{FEE42DBD-41E0-4DC1-8967-27D3240E93ED}"/>
              </a:ext>
            </a:extLst>
          </p:cNvPr>
          <p:cNvSpPr>
            <a:spLocks noGrp="1"/>
          </p:cNvSpPr>
          <p:nvPr>
            <p:ph type="subTitle" idx="1" hasCustomPrompt="1"/>
          </p:nvPr>
        </p:nvSpPr>
        <p:spPr>
          <a:xfrm>
            <a:off x="218002" y="3064137"/>
            <a:ext cx="10336191" cy="1736623"/>
          </a:xfrm>
        </p:spPr>
        <p:txBody>
          <a:bodyPr>
            <a:normAutofit/>
          </a:bodyPr>
          <a:lstStyle>
            <a:lvl1pPr marL="0" indent="0" algn="l">
              <a:lnSpc>
                <a:spcPct val="125000"/>
              </a:lnSpc>
              <a:spcBef>
                <a:spcPts val="0"/>
              </a:spcBef>
              <a:buNone/>
              <a:defRPr sz="2800" b="1">
                <a:solidFill>
                  <a:srgbClr val="023147"/>
                </a:solidFill>
                <a:latin typeface="+mn-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Affiliation(s)</a:t>
            </a:r>
          </a:p>
        </p:txBody>
      </p:sp>
      <p:pic>
        <p:nvPicPr>
          <p:cNvPr id="17" name="Picture 16">
            <a:extLst>
              <a:ext uri="{FF2B5EF4-FFF2-40B4-BE49-F238E27FC236}">
                <a16:creationId xmlns:a16="http://schemas.microsoft.com/office/drawing/2014/main" id="{72B89539-0EB7-46DB-A76E-BC875D191EDB}"/>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rcRect/>
          <a:stretch/>
        </p:blipFill>
        <p:spPr>
          <a:xfrm>
            <a:off x="7165571" y="5512872"/>
            <a:ext cx="4958065" cy="1183897"/>
          </a:xfrm>
          <a:prstGeom prst="rect">
            <a:avLst/>
          </a:prstGeom>
        </p:spPr>
      </p:pic>
      <p:grpSp>
        <p:nvGrpSpPr>
          <p:cNvPr id="6" name="Group 5">
            <a:extLst>
              <a:ext uri="{FF2B5EF4-FFF2-40B4-BE49-F238E27FC236}">
                <a16:creationId xmlns:a16="http://schemas.microsoft.com/office/drawing/2014/main" id="{3F6BAE49-67E2-44CF-8B2D-F922434BCD5F}"/>
              </a:ext>
            </a:extLst>
          </p:cNvPr>
          <p:cNvGrpSpPr/>
          <p:nvPr userDrawn="1"/>
        </p:nvGrpSpPr>
        <p:grpSpPr>
          <a:xfrm>
            <a:off x="0" y="454393"/>
            <a:ext cx="12252960" cy="2533356"/>
            <a:chOff x="0" y="553351"/>
            <a:chExt cx="12252960" cy="2076451"/>
          </a:xfrm>
          <a:solidFill>
            <a:srgbClr val="76B943"/>
          </a:solidFill>
        </p:grpSpPr>
        <p:sp>
          <p:nvSpPr>
            <p:cNvPr id="4" name="Rectangle 3">
              <a:extLst>
                <a:ext uri="{FF2B5EF4-FFF2-40B4-BE49-F238E27FC236}">
                  <a16:creationId xmlns:a16="http://schemas.microsoft.com/office/drawing/2014/main" id="{45EE1821-760B-44EB-8CD3-37ED482AB8B2}"/>
                </a:ext>
              </a:extLst>
            </p:cNvPr>
            <p:cNvSpPr/>
            <p:nvPr userDrawn="1"/>
          </p:nvSpPr>
          <p:spPr>
            <a:xfrm>
              <a:off x="0" y="553351"/>
              <a:ext cx="12192000" cy="2076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620C4D-A5AF-459F-8407-99F2B0BC522C}"/>
                </a:ext>
              </a:extLst>
            </p:cNvPr>
            <p:cNvSpPr/>
            <p:nvPr userDrawn="1"/>
          </p:nvSpPr>
          <p:spPr>
            <a:xfrm>
              <a:off x="0" y="2471651"/>
              <a:ext cx="12252960"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BD078A-F778-40A7-90AD-42D71BAABF46}"/>
                </a:ext>
              </a:extLst>
            </p:cNvPr>
            <p:cNvSpPr/>
            <p:nvPr userDrawn="1"/>
          </p:nvSpPr>
          <p:spPr>
            <a:xfrm rot="5400000">
              <a:off x="-871658" y="1458678"/>
              <a:ext cx="1929384" cy="1187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AFEE3E9-F23A-46BF-A437-C15FB14C3948}"/>
                </a:ext>
              </a:extLst>
            </p:cNvPr>
            <p:cNvGrpSpPr/>
            <p:nvPr userDrawn="1"/>
          </p:nvGrpSpPr>
          <p:grpSpPr>
            <a:xfrm>
              <a:off x="0" y="553351"/>
              <a:ext cx="12192000" cy="2076451"/>
              <a:chOff x="0" y="1058266"/>
              <a:chExt cx="12192000" cy="2076451"/>
            </a:xfrm>
            <a:grpFill/>
          </p:grpSpPr>
          <p:sp>
            <p:nvSpPr>
              <p:cNvPr id="5" name="Rectangle 4">
                <a:extLst>
                  <a:ext uri="{FF2B5EF4-FFF2-40B4-BE49-F238E27FC236}">
                    <a16:creationId xmlns:a16="http://schemas.microsoft.com/office/drawing/2014/main" id="{3755CBCE-D4AD-4630-8730-BD95F409B3D6}"/>
                  </a:ext>
                </a:extLst>
              </p:cNvPr>
              <p:cNvSpPr/>
              <p:nvPr userDrawn="1"/>
            </p:nvSpPr>
            <p:spPr>
              <a:xfrm>
                <a:off x="0" y="3010857"/>
                <a:ext cx="12192000" cy="50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01847-650E-4A7D-B0D1-7308B800279D}"/>
                  </a:ext>
                </a:extLst>
              </p:cNvPr>
              <p:cNvSpPr/>
              <p:nvPr userDrawn="1"/>
            </p:nvSpPr>
            <p:spPr>
              <a:xfrm rot="5400000">
                <a:off x="-945191" y="2069060"/>
                <a:ext cx="2076451" cy="54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020058DE-BEDC-485B-AF5C-310F0D73FBE0}"/>
              </a:ext>
            </a:extLst>
          </p:cNvPr>
          <p:cNvSpPr>
            <a:spLocks noGrp="1"/>
          </p:cNvSpPr>
          <p:nvPr>
            <p:ph type="ctrTitle" hasCustomPrompt="1"/>
          </p:nvPr>
        </p:nvSpPr>
        <p:spPr>
          <a:xfrm>
            <a:off x="218002" y="564735"/>
            <a:ext cx="10336192" cy="2076450"/>
          </a:xfrm>
        </p:spPr>
        <p:txBody>
          <a:bodyPr anchor="ctr" anchorCtr="0">
            <a:normAutofit/>
          </a:bodyPr>
          <a:lstStyle>
            <a:lvl1pPr algn="l">
              <a:lnSpc>
                <a:spcPct val="100000"/>
              </a:lnSpc>
              <a:spcBef>
                <a:spcPts val="0"/>
              </a:spcBef>
              <a:defRPr sz="4800" b="1">
                <a:solidFill>
                  <a:schemeClr val="bg1"/>
                </a:solidFill>
                <a:latin typeface="+mn-lt"/>
                <a:ea typeface="Tahoma" panose="020B0604030504040204" pitchFamily="34" charset="0"/>
                <a:cs typeface="Tahoma" panose="020B0604030504040204" pitchFamily="34" charset="0"/>
              </a:defRPr>
            </a:lvl1pPr>
          </a:lstStyle>
          <a:p>
            <a:r>
              <a:rPr lang="en-US" dirty="0"/>
              <a:t>Title</a:t>
            </a:r>
          </a:p>
        </p:txBody>
      </p:sp>
    </p:spTree>
    <p:extLst>
      <p:ext uri="{BB962C8B-B14F-4D97-AF65-F5344CB8AC3E}">
        <p14:creationId xmlns:p14="http://schemas.microsoft.com/office/powerpoint/2010/main" val="1193284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2700000" cy="3565523"/>
          </a:xfrm>
        </p:spPr>
        <p:txBody>
          <a:bodyPr tIns="108000" rIns="216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3399856"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8796338" y="2600326"/>
            <a:ext cx="2700000" cy="3565520"/>
          </a:xfrm>
        </p:spPr>
        <p:txBody>
          <a:bodyPr lIns="216000" tIns="108000" rIns="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2700000" cy="595007"/>
          </a:xfrm>
        </p:spPr>
        <p:txBody>
          <a:bodyPr r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3400229"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8796431" y="2005318"/>
            <a:ext cx="2700000" cy="595007"/>
          </a:xfrm>
        </p:spPr>
        <p:txBody>
          <a:bodyPr lIns="216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11" name="Plassholder for tekst 8">
            <a:extLst>
              <a:ext uri="{FF2B5EF4-FFF2-40B4-BE49-F238E27FC236}">
                <a16:creationId xmlns:a16="http://schemas.microsoft.com/office/drawing/2014/main" id="{F41B8369-23C3-4F16-BCF6-293D6FF66C20}"/>
              </a:ext>
            </a:extLst>
          </p:cNvPr>
          <p:cNvSpPr>
            <a:spLocks noGrp="1"/>
          </p:cNvSpPr>
          <p:nvPr>
            <p:ph type="body" sz="quarter" idx="23" hasCustomPrompt="1"/>
          </p:nvPr>
        </p:nvSpPr>
        <p:spPr>
          <a:xfrm>
            <a:off x="6105349" y="2600326"/>
            <a:ext cx="2700000" cy="3565520"/>
          </a:xfrm>
        </p:spPr>
        <p:txBody>
          <a:bodyPr lIns="108000" tIns="108000" rIns="108000"/>
          <a:lstStyle>
            <a:lvl1pPr>
              <a:defRPr sz="1200">
                <a:solidFill>
                  <a:srgbClr val="243746"/>
                </a:solidFill>
              </a:defRPr>
            </a:lvl1pPr>
            <a:lvl2pPr>
              <a:defRPr sz="1200">
                <a:solidFill>
                  <a:srgbClr val="243746"/>
                </a:solidFill>
              </a:defRPr>
            </a:lvl2pPr>
            <a:lvl3pPr>
              <a:defRPr sz="1200">
                <a:solidFill>
                  <a:srgbClr val="243746"/>
                </a:solidFill>
              </a:defRPr>
            </a:lvl3pPr>
            <a:lvl4pPr>
              <a:defRPr sz="1200">
                <a:solidFill>
                  <a:srgbClr val="243746"/>
                </a:solidFill>
              </a:defRPr>
            </a:lvl4pPr>
            <a:lvl5pPr>
              <a:defRPr sz="12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2" name="Plassholder for tekst 18">
            <a:extLst>
              <a:ext uri="{FF2B5EF4-FFF2-40B4-BE49-F238E27FC236}">
                <a16:creationId xmlns:a16="http://schemas.microsoft.com/office/drawing/2014/main" id="{DBA1DC41-ABAE-4F03-A70D-362A4D4B5903}"/>
              </a:ext>
            </a:extLst>
          </p:cNvPr>
          <p:cNvSpPr>
            <a:spLocks noGrp="1"/>
          </p:cNvSpPr>
          <p:nvPr>
            <p:ph type="body" sz="quarter" idx="24" hasCustomPrompt="1"/>
          </p:nvPr>
        </p:nvSpPr>
        <p:spPr>
          <a:xfrm>
            <a:off x="6105722" y="2005318"/>
            <a:ext cx="2700000" cy="595007"/>
          </a:xfrm>
        </p:spPr>
        <p:txBody>
          <a:bodyPr lIns="108000" rIns="108000" anchor="ctr"/>
          <a:lstStyle>
            <a:lvl1pPr marL="0" indent="0">
              <a:buNone/>
              <a:defRPr sz="1400">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cxnSp>
        <p:nvCxnSpPr>
          <p:cNvPr id="15" name="Straight Connector 14">
            <a:extLst>
              <a:ext uri="{FF2B5EF4-FFF2-40B4-BE49-F238E27FC236}">
                <a16:creationId xmlns:a16="http://schemas.microsoft.com/office/drawing/2014/main" id="{9B208F9B-63CE-4FCD-BE60-F49AE7373A67}"/>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4495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2"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9015"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53277" y="2014026"/>
            <a:ext cx="3546000" cy="1764000"/>
          </a:xfrm>
        </p:spPr>
        <p:txBody>
          <a:bodyPr/>
          <a:lstStyle>
            <a:lvl1pPr>
              <a:defRPr>
                <a:solidFill>
                  <a:srgbClr val="243746"/>
                </a:solidFill>
              </a:defRPr>
            </a:lvl1p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4752"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9015"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9015"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53277" y="3845002"/>
            <a:ext cx="3552825" cy="486000"/>
          </a:xfrm>
          <a:solidFill>
            <a:srgbClr val="243746"/>
          </a:solidFill>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53277" y="4397979"/>
            <a:ext cx="3546000" cy="1757362"/>
          </a:xfrm>
          <a:solidFill>
            <a:srgbClr val="DFF5FF"/>
          </a:solidFill>
        </p:spPr>
        <p:txBody>
          <a:bodyPr lIns="108000" tIns="180000" rIns="108000" bIns="180000">
            <a:noAutofit/>
          </a:bodyPr>
          <a:lstStyle>
            <a:lvl1pPr marL="48600" indent="0">
              <a:buFontTx/>
              <a:buNone/>
              <a:defRPr sz="14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14" name="Straight Connector 13">
            <a:extLst>
              <a:ext uri="{FF2B5EF4-FFF2-40B4-BE49-F238E27FC236}">
                <a16:creationId xmlns:a16="http://schemas.microsoft.com/office/drawing/2014/main" id="{8A977C04-1C2D-410B-BAA7-8E5E4634B2A0}"/>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5924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Column-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704751"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3420059"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6135367"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704752"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702528"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3420060"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3417836"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6135368"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6133144"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14" name="Picture Placeholder 10">
            <a:extLst>
              <a:ext uri="{FF2B5EF4-FFF2-40B4-BE49-F238E27FC236}">
                <a16:creationId xmlns:a16="http://schemas.microsoft.com/office/drawing/2014/main" id="{DD9B2730-1633-40E2-8BC2-F1C840471316}"/>
              </a:ext>
            </a:extLst>
          </p:cNvPr>
          <p:cNvSpPr>
            <a:spLocks noGrp="1"/>
          </p:cNvSpPr>
          <p:nvPr>
            <p:ph type="pic" sz="quarter" idx="22"/>
          </p:nvPr>
        </p:nvSpPr>
        <p:spPr>
          <a:xfrm>
            <a:off x="8850675" y="2014026"/>
            <a:ext cx="2646000" cy="1485554"/>
          </a:xfrm>
        </p:spPr>
        <p:txBody>
          <a:bodyPr/>
          <a:lstStyle>
            <a:lvl1pPr>
              <a:defRPr>
                <a:solidFill>
                  <a:srgbClr val="243746"/>
                </a:solidFill>
              </a:defRPr>
            </a:lvl1pPr>
          </a:lstStyle>
          <a:p>
            <a:r>
              <a:rPr lang="en-US" noProof="0"/>
              <a:t>Click icon to add picture</a:t>
            </a:r>
            <a:endParaRPr lang="en-GB" noProof="0" dirty="0"/>
          </a:p>
        </p:txBody>
      </p:sp>
      <p:sp>
        <p:nvSpPr>
          <p:cNvPr id="20" name="Text Placeholder 12">
            <a:extLst>
              <a:ext uri="{FF2B5EF4-FFF2-40B4-BE49-F238E27FC236}">
                <a16:creationId xmlns:a16="http://schemas.microsoft.com/office/drawing/2014/main" id="{3116D8BC-B55B-42AC-B449-0078EDE9394A}"/>
              </a:ext>
            </a:extLst>
          </p:cNvPr>
          <p:cNvSpPr>
            <a:spLocks noGrp="1"/>
          </p:cNvSpPr>
          <p:nvPr>
            <p:ph type="body" sz="quarter" idx="23"/>
          </p:nvPr>
        </p:nvSpPr>
        <p:spPr>
          <a:xfrm>
            <a:off x="8850675" y="3581051"/>
            <a:ext cx="2646000" cy="486000"/>
          </a:xfrm>
          <a:solidFill>
            <a:srgbClr val="243746"/>
          </a:solidFill>
        </p:spPr>
        <p:txBody>
          <a:bodyPr lIns="108000" tIns="72000" rIns="108000" bIns="72000" anchor="ctr"/>
          <a:lstStyle>
            <a:lvl1pPr marL="0" indent="0" algn="ctr">
              <a:buNone/>
              <a:defRPr sz="1400">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Text Placeholder 14">
            <a:extLst>
              <a:ext uri="{FF2B5EF4-FFF2-40B4-BE49-F238E27FC236}">
                <a16:creationId xmlns:a16="http://schemas.microsoft.com/office/drawing/2014/main" id="{5222868D-42E6-4FED-B90F-0A7F1DC09DD9}"/>
              </a:ext>
            </a:extLst>
          </p:cNvPr>
          <p:cNvSpPr>
            <a:spLocks noGrp="1"/>
          </p:cNvSpPr>
          <p:nvPr>
            <p:ph type="body" sz="quarter" idx="24"/>
          </p:nvPr>
        </p:nvSpPr>
        <p:spPr>
          <a:xfrm>
            <a:off x="8848451" y="4134027"/>
            <a:ext cx="2646000" cy="2031813"/>
          </a:xfrm>
          <a:solidFill>
            <a:srgbClr val="DFF5FF"/>
          </a:solidFill>
        </p:spPr>
        <p:txBody>
          <a:bodyPr lIns="108000" tIns="180000" rIns="108000" bIns="180000">
            <a:noAutofit/>
          </a:bodyPr>
          <a:lstStyle>
            <a:lvl1pPr marL="48600" indent="0">
              <a:buFontTx/>
              <a:buNone/>
              <a:defRPr sz="1200">
                <a:solidFill>
                  <a:srgbClr val="243746"/>
                </a:solidFill>
              </a:defRPr>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4" name="Straight Connector 23">
            <a:extLst>
              <a:ext uri="{FF2B5EF4-FFF2-40B4-BE49-F238E27FC236}">
                <a16:creationId xmlns:a16="http://schemas.microsoft.com/office/drawing/2014/main" id="{5B43F209-D9B1-4C1D-BEEB-45BEA693935C}"/>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3571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ored left column-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p:nvSpPr>
        <p:spPr>
          <a:xfrm>
            <a:off x="0" y="0"/>
            <a:ext cx="3395663"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traight Connector 9">
            <a:extLst>
              <a:ext uri="{FF2B5EF4-FFF2-40B4-BE49-F238E27FC236}">
                <a16:creationId xmlns:a16="http://schemas.microsoft.com/office/drawing/2014/main" id="{1DD5A502-4272-4E22-9389-C48A9C4367CC}"/>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093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red left column-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p:nvSpPr>
        <p:spPr>
          <a:xfrm>
            <a:off x="0" y="0"/>
            <a:ext cx="4295775" cy="6858000"/>
          </a:xfrm>
          <a:prstGeom prst="rect">
            <a:avLst/>
          </a:prstGeom>
          <a:solidFill>
            <a:srgbClr val="D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3600451" cy="3752586"/>
          </a:xfrm>
        </p:spPr>
        <p:txBody>
          <a:bodyPr rIns="216000"/>
          <a:lstStyle>
            <a:lvl1pPr marL="0" indent="0">
              <a:buNone/>
              <a:defRPr sz="1600">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4" y="828576"/>
            <a:ext cx="3600451"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991099" y="819150"/>
            <a:ext cx="6505575" cy="5346700"/>
          </a:xfrm>
          <a:prstGeom prst="rect">
            <a:avLst/>
          </a:prstGeom>
        </p:spPr>
        <p:txBody>
          <a:bodyPr lIns="180000" tIns="0" rIns="0" b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0" name="Straight Connector 9">
            <a:extLst>
              <a:ext uri="{FF2B5EF4-FFF2-40B4-BE49-F238E27FC236}">
                <a16:creationId xmlns:a16="http://schemas.microsoft.com/office/drawing/2014/main" id="{49358CCD-89E7-4827-909B-DB170742C6F2}"/>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70316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ored right column">
    <p:bg>
      <p:bgPr>
        <a:solidFill>
          <a:srgbClr val="DFF5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78536-1525-4E05-977D-0FC7BD75B96F}"/>
              </a:ext>
            </a:extLst>
          </p:cNvPr>
          <p:cNvSpPr/>
          <p:nvPr/>
        </p:nvSpPr>
        <p:spPr>
          <a:xfrm>
            <a:off x="-1" y="0"/>
            <a:ext cx="339566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hasCustomPrompt="1"/>
          </p:nvPr>
        </p:nvSpPr>
        <p:spPr>
          <a:xfrm>
            <a:off x="695324" y="2413262"/>
            <a:ext cx="2700338" cy="3752586"/>
          </a:xfrm>
        </p:spPr>
        <p:txBody>
          <a:bodyPr rIns="216000"/>
          <a:lstStyle>
            <a:lvl1pPr marL="0" indent="0">
              <a:buNone/>
              <a:defRPr>
                <a:solidFill>
                  <a:srgbClr val="243746"/>
                </a:solidFill>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28576"/>
            <a:ext cx="2700338" cy="1264173"/>
          </a:xfrm>
        </p:spPr>
        <p:txBody>
          <a:bodyPr rIns="216000" bIns="180000" anchor="t"/>
          <a:lstStyle>
            <a:lvl1pPr>
              <a:defRPr>
                <a:solidFill>
                  <a:srgbClr val="243746"/>
                </a:solidFill>
              </a:defRPr>
            </a:lvl1pPr>
          </a:lstStyle>
          <a:p>
            <a:r>
              <a:rPr lang="en-US" noProof="0"/>
              <a:t>Click to edit Master title style</a:t>
            </a:r>
            <a:endParaRPr lang="en-GB" noProof="0" dirty="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4090987" y="819150"/>
            <a:ext cx="7405688" cy="5346700"/>
          </a:xfrm>
          <a:prstGeom prst="rect">
            <a:avLst/>
          </a:prstGeom>
        </p:spPr>
        <p:txBody>
          <a:bodyPr lIns="180000" tIns="0" rIns="0" bIns="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pic>
        <p:nvPicPr>
          <p:cNvPr id="10" name="Graphic 9">
            <a:extLst>
              <a:ext uri="{FF2B5EF4-FFF2-40B4-BE49-F238E27FC236}">
                <a16:creationId xmlns:a16="http://schemas.microsoft.com/office/drawing/2014/main" id="{74A353F3-1233-4B1E-8AA8-841E825EC4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0219" y="175144"/>
            <a:ext cx="1078648" cy="427693"/>
          </a:xfrm>
          <a:prstGeom prst="rect">
            <a:avLst/>
          </a:prstGeom>
        </p:spPr>
      </p:pic>
      <p:cxnSp>
        <p:nvCxnSpPr>
          <p:cNvPr id="11" name="Straight Connector 10">
            <a:extLst>
              <a:ext uri="{FF2B5EF4-FFF2-40B4-BE49-F238E27FC236}">
                <a16:creationId xmlns:a16="http://schemas.microsoft.com/office/drawing/2014/main" id="{63150CF0-D237-49B5-A659-C72EB2C01CA2}"/>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347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Colored top r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0" y="0"/>
            <a:ext cx="12192000" cy="3787807"/>
          </a:xfrm>
          <a:solidFill>
            <a:srgbClr val="DFF5FF"/>
          </a:solidFill>
        </p:spPr>
        <p:txBody>
          <a:bodyPr anchor="ctr">
            <a:normAutofit/>
          </a:bodyPr>
          <a:lstStyle>
            <a:lvl1pPr marL="0" indent="0" algn="ctr">
              <a:buNone/>
              <a:defRPr sz="14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dirty="0"/>
          </a:p>
        </p:txBody>
      </p:sp>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912125"/>
            <a:ext cx="2858580" cy="2253726"/>
          </a:xfrm>
        </p:spPr>
        <p:txBody>
          <a:bodyPr tIns="180000" rIns="0" anchor="t"/>
          <a:lstStyle>
            <a:lvl1pPr>
              <a:lnSpc>
                <a:spcPct val="100000"/>
              </a:lnSpc>
              <a:defRPr sz="2400">
                <a:solidFill>
                  <a:srgbClr val="243746"/>
                </a:solidFill>
              </a:defRPr>
            </a:lvl1pPr>
          </a:lstStyle>
          <a:p>
            <a:r>
              <a:rPr lang="en-US" noProof="0"/>
              <a:t>Click to edit Master title style</a:t>
            </a:r>
            <a:endParaRPr lang="en-GB" noProof="0" dirty="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hasCustomPrompt="1"/>
          </p:nvPr>
        </p:nvSpPr>
        <p:spPr>
          <a:xfrm>
            <a:off x="4295775" y="3902697"/>
            <a:ext cx="7200900" cy="2263153"/>
          </a:xfrm>
        </p:spPr>
        <p:txBody>
          <a:bodyPr lIns="0" tIns="288000" rIns="0"/>
          <a:lstStyle>
            <a:lvl1pPr marL="0" indent="0">
              <a:buNone/>
              <a:defRPr sz="1600">
                <a:solidFill>
                  <a:srgbClr val="24374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Edit Master text styles</a:t>
            </a:r>
          </a:p>
        </p:txBody>
      </p: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7" name="Straight Connector 6">
            <a:extLst>
              <a:ext uri="{FF2B5EF4-FFF2-40B4-BE49-F238E27FC236}">
                <a16:creationId xmlns:a16="http://schemas.microsoft.com/office/drawing/2014/main" id="{5DB742E2-033B-481C-8301-4B9B3ABC0779}"/>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24564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8"/>
            <a:ext cx="10801350" cy="601648"/>
          </a:xfrm>
        </p:spPr>
        <p:txBody>
          <a:bodyPr anchor="t"/>
          <a:lstStyle>
            <a:lvl1pPr>
              <a:defRPr>
                <a:solidFill>
                  <a:srgbClr val="243746"/>
                </a:solidFill>
              </a:defRPr>
            </a:lvl1pPr>
          </a:lstStyle>
          <a:p>
            <a:r>
              <a:rPr lang="en-US" noProof="0"/>
              <a:t>Click to edit Master title style</a:t>
            </a:r>
            <a:endParaRPr lang="en-GB" noProof="0" dirty="0"/>
          </a:p>
        </p:txBody>
      </p: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5" name="Straight Connector 4">
            <a:extLst>
              <a:ext uri="{FF2B5EF4-FFF2-40B4-BE49-F238E27FC236}">
                <a16:creationId xmlns:a16="http://schemas.microsoft.com/office/drawing/2014/main" id="{2A5E7FB3-59C8-493D-9C0D-12767F4C1450}"/>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67838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
    <p:spTree>
      <p:nvGrpSpPr>
        <p:cNvPr id="1" name=""/>
        <p:cNvGrpSpPr/>
        <p:nvPr/>
      </p:nvGrpSpPr>
      <p:grpSpPr>
        <a:xfrm>
          <a:off x="0" y="0"/>
          <a:ext cx="0" cy="0"/>
          <a:chOff x="0" y="0"/>
          <a:chExt cx="0" cy="0"/>
        </a:xfrm>
      </p:grpSpPr>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4" name="Straight Connector 3">
            <a:extLst>
              <a:ext uri="{FF2B5EF4-FFF2-40B4-BE49-F238E27FC236}">
                <a16:creationId xmlns:a16="http://schemas.microsoft.com/office/drawing/2014/main" id="{4773E22F-5139-4E5C-BC7D-709F34D35089}"/>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62899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latin typeface="+mj-lt"/>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11186EE5-AECD-4CEC-A023-9347A1BFD17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81712E7-49E5-4927-88C5-A629CBED4624}"/>
              </a:ext>
            </a:extLst>
          </p:cNvPr>
          <p:cNvGraphicFramePr>
            <a:graphicFrameLocks noGrp="1"/>
          </p:cNvGraphicFramePr>
          <p:nvPr>
            <p:extLst>
              <p:ext uri="{D42A27DB-BD31-4B8C-83A1-F6EECF244321}">
                <p14:modId xmlns:p14="http://schemas.microsoft.com/office/powerpoint/2010/main" val="1808111648"/>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98430306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F4BD115-090E-4A0D-B299-CA323D4F7DD7}"/>
              </a:ext>
            </a:extLst>
          </p:cNvPr>
          <p:cNvSpPr>
            <a:spLocks noGrp="1"/>
          </p:cNvSpPr>
          <p:nvPr>
            <p:ph sz="quarter" idx="11"/>
          </p:nvPr>
        </p:nvSpPr>
        <p:spPr>
          <a:xfrm>
            <a:off x="6096000" y="950931"/>
            <a:ext cx="5821362" cy="54927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13AE8FC6-2794-4DD4-A072-9EBEF43B8516}"/>
              </a:ext>
            </a:extLst>
          </p:cNvPr>
          <p:cNvSpPr/>
          <p:nvPr userDrawn="1"/>
        </p:nvSpPr>
        <p:spPr>
          <a:xfrm>
            <a:off x="159563" y="6461488"/>
            <a:ext cx="329510" cy="329510"/>
          </a:xfrm>
          <a:prstGeom prst="ellipse">
            <a:avLst/>
          </a:prstGeom>
          <a:solidFill>
            <a:srgbClr val="023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76FD3-6907-47E6-8750-EDE3DD6DBDAD}"/>
              </a:ext>
            </a:extLst>
          </p:cNvPr>
          <p:cNvSpPr/>
          <p:nvPr userDrawn="1"/>
        </p:nvSpPr>
        <p:spPr>
          <a:xfrm>
            <a:off x="0" y="-5639"/>
            <a:ext cx="12192000" cy="606829"/>
          </a:xfrm>
          <a:prstGeom prst="rect">
            <a:avLst/>
          </a:prstGeom>
          <a:solidFill>
            <a:srgbClr val="76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l"/>
            <a:endParaRPr lang="en-US" sz="2800" dirty="0">
              <a:solidFill>
                <a:srgbClr val="FFCD05"/>
              </a:solidFill>
              <a:latin typeface="Arial Narrow" panose="020B0606020202030204" pitchFamily="34" charset="0"/>
            </a:endParaRPr>
          </a:p>
        </p:txBody>
      </p:sp>
      <p:sp>
        <p:nvSpPr>
          <p:cNvPr id="2" name="Title 1">
            <a:extLst>
              <a:ext uri="{FF2B5EF4-FFF2-40B4-BE49-F238E27FC236}">
                <a16:creationId xmlns:a16="http://schemas.microsoft.com/office/drawing/2014/main" id="{B66CBDDD-324B-4601-B885-65B44822FF70}"/>
              </a:ext>
            </a:extLst>
          </p:cNvPr>
          <p:cNvSpPr>
            <a:spLocks noGrp="1"/>
          </p:cNvSpPr>
          <p:nvPr>
            <p:ph type="title" hasCustomPrompt="1"/>
          </p:nvPr>
        </p:nvSpPr>
        <p:spPr>
          <a:xfrm>
            <a:off x="1" y="-5639"/>
            <a:ext cx="12191999" cy="606828"/>
          </a:xfrm>
        </p:spPr>
        <p:txBody>
          <a:bodyPr>
            <a:noAutofit/>
          </a:bodyPr>
          <a:lstStyle>
            <a:lvl1pPr marL="137160">
              <a:lnSpc>
                <a:spcPct val="100000"/>
              </a:lnSpc>
              <a:tabLst>
                <a:tab pos="3255963" algn="l"/>
              </a:tabLst>
              <a:defRPr sz="3200">
                <a:solidFill>
                  <a:schemeClr val="bg1"/>
                </a:solidFill>
                <a:latin typeface="+mn-lt"/>
                <a:ea typeface="Tahoma" panose="020B0604030504040204" pitchFamily="34" charset="0"/>
                <a:cs typeface="Tahoma" panose="020B0604030504040204" pitchFamily="34" charset="0"/>
              </a:defRPr>
            </a:lvl1pPr>
          </a:lstStyle>
          <a:p>
            <a:r>
              <a:rPr lang="en-US" dirty="0"/>
              <a:t>Slide title &lt;single line only&gt;</a:t>
            </a:r>
          </a:p>
        </p:txBody>
      </p:sp>
      <p:sp>
        <p:nvSpPr>
          <p:cNvPr id="97" name="Rectangle 96">
            <a:extLst>
              <a:ext uri="{FF2B5EF4-FFF2-40B4-BE49-F238E27FC236}">
                <a16:creationId xmlns:a16="http://schemas.microsoft.com/office/drawing/2014/main" id="{F154C3A3-D69C-4D95-9FCB-0D67ADB49D66}"/>
              </a:ext>
            </a:extLst>
          </p:cNvPr>
          <p:cNvSpPr/>
          <p:nvPr userDrawn="1"/>
        </p:nvSpPr>
        <p:spPr>
          <a:xfrm>
            <a:off x="4563687" y="6375193"/>
            <a:ext cx="5948437" cy="594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64</a:t>
            </a:r>
            <a:r>
              <a:rPr lang="en-US" sz="1600" b="0" baseline="30000" dirty="0">
                <a:solidFill>
                  <a:srgbClr val="CFCFCE"/>
                </a:solidFill>
                <a:latin typeface="Tahoma" panose="020B0604030504040204" pitchFamily="34" charset="0"/>
                <a:ea typeface="Tahoma" panose="020B0604030504040204" pitchFamily="34" charset="0"/>
                <a:cs typeface="Tahoma" panose="020B0604030504040204" pitchFamily="34" charset="0"/>
              </a:rPr>
              <a:t>th</a:t>
            </a: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 </a:t>
            </a:r>
            <a:r>
              <a:rPr lang="en-US" sz="1600" b="0" cap="none" baseline="0" dirty="0">
                <a:solidFill>
                  <a:srgbClr val="CFCFCE"/>
                </a:solidFill>
                <a:latin typeface="Tahoma" panose="020B0604030504040204" pitchFamily="34" charset="0"/>
                <a:ea typeface="Tahoma" panose="020B0604030504040204" pitchFamily="34" charset="0"/>
                <a:cs typeface="Tahoma" panose="020B0604030504040204" pitchFamily="34" charset="0"/>
              </a:rPr>
              <a:t>Annual Symposium Lake Conroe. TX USA</a:t>
            </a:r>
          </a:p>
        </p:txBody>
      </p:sp>
      <p:sp>
        <p:nvSpPr>
          <p:cNvPr id="96" name="Slide Number Placeholder 5">
            <a:extLst>
              <a:ext uri="{FF2B5EF4-FFF2-40B4-BE49-F238E27FC236}">
                <a16:creationId xmlns:a16="http://schemas.microsoft.com/office/drawing/2014/main" id="{6854D7C6-72F1-46D1-81A8-2956E7D7EEE7}"/>
              </a:ext>
            </a:extLst>
          </p:cNvPr>
          <p:cNvSpPr txBox="1">
            <a:spLocks/>
          </p:cNvSpPr>
          <p:nvPr userDrawn="1"/>
        </p:nvSpPr>
        <p:spPr>
          <a:xfrm>
            <a:off x="77135" y="6443681"/>
            <a:ext cx="49436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8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A9811-4318-4AEB-BE51-5DD2B974373A}" type="slidenum">
              <a:rPr lang="en-US" sz="1400" b="1" smtClean="0">
                <a:solidFill>
                  <a:schemeClr val="bg1"/>
                </a:solidFill>
                <a:latin typeface="+mn-lt"/>
              </a:rPr>
              <a:pPr/>
              <a:t>‹#›</a:t>
            </a:fld>
            <a:endParaRPr lang="en-US" sz="1400" b="1" dirty="0">
              <a:solidFill>
                <a:schemeClr val="bg1"/>
              </a:solidFill>
              <a:latin typeface="+mn-lt"/>
            </a:endParaRPr>
          </a:p>
        </p:txBody>
      </p:sp>
      <p:pic>
        <p:nvPicPr>
          <p:cNvPr id="33" name="Picture 32">
            <a:extLst>
              <a:ext uri="{FF2B5EF4-FFF2-40B4-BE49-F238E27FC236}">
                <a16:creationId xmlns:a16="http://schemas.microsoft.com/office/drawing/2014/main" id="{14EB0721-FFA2-498C-B857-BC6CE1071CE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9735437" y="6168196"/>
            <a:ext cx="2456563" cy="586583"/>
          </a:xfrm>
          <a:prstGeom prst="rect">
            <a:avLst/>
          </a:prstGeom>
        </p:spPr>
      </p:pic>
      <p:sp>
        <p:nvSpPr>
          <p:cNvPr id="9" name="TextBox 8">
            <a:extLst>
              <a:ext uri="{FF2B5EF4-FFF2-40B4-BE49-F238E27FC236}">
                <a16:creationId xmlns:a16="http://schemas.microsoft.com/office/drawing/2014/main" id="{0E5ED79D-9976-41CA-ACBD-A5C8E170C51E}"/>
              </a:ext>
            </a:extLst>
          </p:cNvPr>
          <p:cNvSpPr txBox="1"/>
          <p:nvPr userDrawn="1"/>
        </p:nvSpPr>
        <p:spPr>
          <a:xfrm>
            <a:off x="10308432" y="5927206"/>
            <a:ext cx="877163" cy="338554"/>
          </a:xfrm>
          <a:prstGeom prst="rect">
            <a:avLst/>
          </a:prstGeom>
          <a:noFill/>
        </p:spPr>
        <p:txBody>
          <a:bodyPr wrap="none" rtlCol="0">
            <a:spAutoFit/>
          </a:bodyPr>
          <a:lstStyle/>
          <a:p>
            <a:r>
              <a:rPr lang="en-US" sz="1600" dirty="0">
                <a:solidFill>
                  <a:srgbClr val="D5D4D4"/>
                </a:solidFill>
                <a:latin typeface="Dotum" panose="020B0600000101010101" pitchFamily="34" charset="-127"/>
                <a:ea typeface="Dotum" panose="020B0600000101010101" pitchFamily="34" charset="-127"/>
                <a:cs typeface="Tahoma" panose="020B0604030504040204" pitchFamily="34" charset="0"/>
              </a:rPr>
              <a:t>SPWLA</a:t>
            </a:r>
          </a:p>
        </p:txBody>
      </p:sp>
      <p:sp>
        <p:nvSpPr>
          <p:cNvPr id="10" name="Content Placeholder 9">
            <a:extLst>
              <a:ext uri="{FF2B5EF4-FFF2-40B4-BE49-F238E27FC236}">
                <a16:creationId xmlns:a16="http://schemas.microsoft.com/office/drawing/2014/main" id="{3C0C9227-D896-4348-91C2-E6559ACA9B37}"/>
              </a:ext>
            </a:extLst>
          </p:cNvPr>
          <p:cNvSpPr>
            <a:spLocks noGrp="1"/>
          </p:cNvSpPr>
          <p:nvPr>
            <p:ph sz="quarter" idx="10"/>
          </p:nvPr>
        </p:nvSpPr>
        <p:spPr>
          <a:xfrm>
            <a:off x="160339" y="933450"/>
            <a:ext cx="5821362" cy="549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8150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blu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62" name="Table 17">
            <a:extLst>
              <a:ext uri="{FF2B5EF4-FFF2-40B4-BE49-F238E27FC236}">
                <a16:creationId xmlns:a16="http://schemas.microsoft.com/office/drawing/2014/main" id="{14BF827C-2382-4C32-80BA-940873E234CE}"/>
              </a:ext>
            </a:extLst>
          </p:cNvPr>
          <p:cNvGraphicFramePr>
            <a:graphicFrameLocks noGrp="1"/>
          </p:cNvGraphicFramePr>
          <p:nvPr>
            <p:extLst>
              <p:ext uri="{D42A27DB-BD31-4B8C-83A1-F6EECF244321}">
                <p14:modId xmlns:p14="http://schemas.microsoft.com/office/powerpoint/2010/main" val="56202036"/>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FF5FF"/>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54312905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green">
    <p:bg>
      <p:bgPr>
        <a:solidFill>
          <a:srgbClr val="E6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0AADEAF4-61F4-4ED9-94FB-F38E66E3C74C}"/>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428289910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wood">
    <p:bg>
      <p:bgPr>
        <a:solidFill>
          <a:srgbClr val="FFE7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34FFBDAD-EBA9-4934-B0BE-55B6892BDFE3}"/>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102908925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slate">
    <p:bg>
      <p:bgPr>
        <a:solidFill>
          <a:srgbClr val="2437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520600"/>
          </a:xfrm>
          <a:noFill/>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3" name="Table 17">
            <a:extLst>
              <a:ext uri="{FF2B5EF4-FFF2-40B4-BE49-F238E27FC236}">
                <a16:creationId xmlns:a16="http://schemas.microsoft.com/office/drawing/2014/main" id="{5795FEB2-A6E1-46A4-87A1-E595F61F75B1}"/>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83755574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 Dark image">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12621"/>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dirty="0"/>
          </a:p>
        </p:txBody>
      </p:sp>
      <p:sp>
        <p:nvSpPr>
          <p:cNvPr id="4" name="imageSlide" hidden="1">
            <a:extLst>
              <a:ext uri="{FF2B5EF4-FFF2-40B4-BE49-F238E27FC236}">
                <a16:creationId xmlns:a16="http://schemas.microsoft.com/office/drawing/2014/main" id="{223DF67C-B2C0-4D3F-B59F-8AB119B6729D}"/>
              </a:ext>
            </a:extLst>
          </p:cNvPr>
          <p:cNvSpPr/>
          <p:nvPr/>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F4E15BC6-9E3C-4D7C-95C3-FC5C3D554439}"/>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6956125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20600"/>
          </a:xfrm>
        </p:spPr>
        <p:txBody>
          <a:bodyPr tIns="0" bIns="0" anchor="b"/>
          <a:lstStyle>
            <a:lvl1pPr algn="l">
              <a:lnSpc>
                <a:spcPct val="100000"/>
              </a:lnSpc>
              <a:defRPr sz="3200">
                <a:solidFill>
                  <a:srgbClr val="FF1243"/>
                </a:solidFill>
              </a:defRPr>
            </a:lvl1pPr>
          </a:lstStyle>
          <a:p>
            <a:r>
              <a:rPr lang="en-US" noProof="0"/>
              <a:t>Click to edit Master title style</a:t>
            </a:r>
            <a:endParaRPr lang="en-GB" noProof="0" dirty="0"/>
          </a:p>
        </p:txBody>
      </p:sp>
      <p:sp>
        <p:nvSpPr>
          <p:cNvPr id="7" name="imageSlide" hidden="1">
            <a:extLst>
              <a:ext uri="{FF2B5EF4-FFF2-40B4-BE49-F238E27FC236}">
                <a16:creationId xmlns:a16="http://schemas.microsoft.com/office/drawing/2014/main" id="{03A0DBB0-FFD4-4EE1-8049-02A1360D68B5}"/>
              </a:ext>
            </a:extLst>
          </p:cNvPr>
          <p:cNvSpPr/>
          <p:nvPr/>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399200"/>
            <a:ext cx="5335200" cy="1296000"/>
          </a:xfrm>
        </p:spPr>
        <p:txBody>
          <a:bodyPr/>
          <a:lstStyle>
            <a:lvl1pPr marL="0" indent="0" algn="l">
              <a:spcBef>
                <a:spcPts val="0"/>
              </a:spcBef>
              <a:spcAft>
                <a:spcPts val="0"/>
              </a:spcAft>
              <a:buNone/>
              <a:defRPr sz="1800" spc="0" baseline="0">
                <a:solidFill>
                  <a:srgbClr val="2437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dirty="0"/>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1D7DACB7-2B7C-4558-9721-A3D7E89BCFF9}"/>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655957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credits - animated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55B974-3DC1-44AE-96AE-E5BC33594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843" y="481976"/>
            <a:ext cx="1452576" cy="1126800"/>
          </a:xfrm>
          <a:prstGeom prst="rect">
            <a:avLst/>
          </a:prstGeom>
          <a:ln>
            <a:noFill/>
          </a:ln>
        </p:spPr>
      </p:pic>
      <p:sp>
        <p:nvSpPr>
          <p:cNvPr id="6" name="Rectangle 5">
            <a:extLst>
              <a:ext uri="{FF2B5EF4-FFF2-40B4-BE49-F238E27FC236}">
                <a16:creationId xmlns:a16="http://schemas.microsoft.com/office/drawing/2014/main" id="{01E21570-2B89-43CC-8DEE-216454BE3068}"/>
              </a:ext>
            </a:extLst>
          </p:cNvPr>
          <p:cNvSpPr/>
          <p:nvPr/>
        </p:nvSpPr>
        <p:spPr>
          <a:xfrm>
            <a:off x="695325" y="5799751"/>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rgbClr val="243746"/>
                </a:solidFill>
                <a:effectLst/>
                <a:uLnTx/>
                <a:uFillTx/>
                <a:latin typeface="+mj-lt"/>
                <a:ea typeface="+mn-ea"/>
                <a:cs typeface="Arial" charset="0"/>
              </a:rPr>
              <a:t>© Equinor ASA</a:t>
            </a:r>
            <a:endParaRPr kumimoji="0" lang="en-GB" sz="1000" b="0" i="0" u="none" strike="noStrike" kern="1200" cap="none" spc="0" normalizeH="0" baseline="0" noProof="0" dirty="0">
              <a:ln>
                <a:noFill/>
              </a:ln>
              <a:solidFill>
                <a:srgbClr val="243746"/>
              </a:solidFill>
              <a:effectLst/>
              <a:uLnTx/>
              <a:uFillTx/>
              <a:latin typeface="+mn-lt"/>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endParaRPr kumimoji="0" lang="en-GB" sz="600" b="0" i="0" u="none" strike="noStrike" kern="1200" cap="none" spc="0" normalizeH="0" baseline="0" noProof="0" dirty="0">
              <a:ln>
                <a:noFill/>
              </a:ln>
              <a:solidFill>
                <a:srgbClr val="243746"/>
              </a:solidFill>
              <a:effectLst/>
              <a:uLnTx/>
              <a:uFillTx/>
              <a:latin typeface="+mn-lt"/>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4988640"/>
            <a:ext cx="10801350" cy="409785"/>
          </a:xfrm>
        </p:spPr>
        <p:txBody>
          <a:bodyPr lIns="0" tIns="3600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5" y="4371233"/>
            <a:ext cx="10801349" cy="609337"/>
          </a:xfrm>
        </p:spPr>
        <p:txBody>
          <a:bodyPr lIns="0" tIns="0" rIns="0" bIns="36000" anchor="b"/>
          <a:lstStyle>
            <a:lvl1pPr>
              <a:defRPr sz="2000">
                <a:solidFill>
                  <a:srgbClr val="FF1243"/>
                </a:solidFill>
                <a:latin typeface="+mj-lt"/>
              </a:defRPr>
            </a:lvl1pPr>
          </a:lstStyle>
          <a:p>
            <a:r>
              <a:rPr lang="en-GB" noProof="0" dirty="0"/>
              <a:t>Click to add presentation title</a:t>
            </a:r>
          </a:p>
        </p:txBody>
      </p:sp>
      <p:graphicFrame>
        <p:nvGraphicFramePr>
          <p:cNvPr id="44" name="Table 17">
            <a:extLst>
              <a:ext uri="{FF2B5EF4-FFF2-40B4-BE49-F238E27FC236}">
                <a16:creationId xmlns:a16="http://schemas.microsoft.com/office/drawing/2014/main" id="{B1C126F3-60B7-4260-905E-E573A78D8CAD}"/>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274298126"/>
      </p:ext>
    </p:extLst>
  </p:cSld>
  <p:clrMapOvr>
    <a:masterClrMapping/>
  </p:clrMapOvr>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dirty="0">
                <a:ln>
                  <a:noFill/>
                </a:ln>
                <a:solidFill>
                  <a:srgbClr val="243746"/>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243746"/>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dirty="0">
                <a:ln>
                  <a:noFill/>
                </a:ln>
                <a:solidFill>
                  <a:srgbClr val="243746"/>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dirty="0">
              <a:ln>
                <a:noFill/>
              </a:ln>
              <a:solidFill>
                <a:srgbClr val="243746"/>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rgbClr val="243746"/>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dirty="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rgbClr val="FF1243"/>
                </a:solidFill>
                <a:latin typeface="+mj-lt"/>
              </a:defRPr>
            </a:lvl1pPr>
          </a:lstStyle>
          <a:p>
            <a:r>
              <a:rPr lang="en-GB" noProof="0" dirty="0"/>
              <a:t>Click to add presentation title</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graphicFrame>
        <p:nvGraphicFramePr>
          <p:cNvPr id="44" name="Table 17">
            <a:extLst>
              <a:ext uri="{FF2B5EF4-FFF2-40B4-BE49-F238E27FC236}">
                <a16:creationId xmlns:a16="http://schemas.microsoft.com/office/drawing/2014/main" id="{049282DD-8F6B-47AB-B6F5-8BA1ABE3F1EC}"/>
              </a:ext>
            </a:extLst>
          </p:cNvPr>
          <p:cNvGraphicFramePr>
            <a:graphicFrameLocks noGrp="1"/>
          </p:cNvGraphicFramePr>
          <p:nvPr>
            <p:extLst>
              <p:ext uri="{D42A27DB-BD31-4B8C-83A1-F6EECF244321}">
                <p14:modId xmlns:p14="http://schemas.microsoft.com/office/powerpoint/2010/main" val="758956693"/>
              </p:ext>
            </p:extLst>
          </p:nvPr>
        </p:nvGraphicFramePr>
        <p:xfrm>
          <a:off x="12322308" y="1452223"/>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321707406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F4BD115-090E-4A0D-B299-CA323D4F7DD7}"/>
              </a:ext>
            </a:extLst>
          </p:cNvPr>
          <p:cNvSpPr>
            <a:spLocks noGrp="1"/>
          </p:cNvSpPr>
          <p:nvPr>
            <p:ph sz="quarter" idx="11"/>
          </p:nvPr>
        </p:nvSpPr>
        <p:spPr>
          <a:xfrm>
            <a:off x="6096000" y="950931"/>
            <a:ext cx="5821362" cy="54927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13AE8FC6-2794-4DD4-A072-9EBEF43B8516}"/>
              </a:ext>
            </a:extLst>
          </p:cNvPr>
          <p:cNvSpPr/>
          <p:nvPr userDrawn="1"/>
        </p:nvSpPr>
        <p:spPr>
          <a:xfrm>
            <a:off x="159563" y="6461488"/>
            <a:ext cx="329510" cy="329510"/>
          </a:xfrm>
          <a:prstGeom prst="ellipse">
            <a:avLst/>
          </a:prstGeom>
          <a:solidFill>
            <a:srgbClr val="023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76FD3-6907-47E6-8750-EDE3DD6DBDAD}"/>
              </a:ext>
            </a:extLst>
          </p:cNvPr>
          <p:cNvSpPr/>
          <p:nvPr userDrawn="1"/>
        </p:nvSpPr>
        <p:spPr>
          <a:xfrm>
            <a:off x="0" y="-5639"/>
            <a:ext cx="12192000" cy="606829"/>
          </a:xfrm>
          <a:prstGeom prst="rect">
            <a:avLst/>
          </a:prstGeom>
          <a:solidFill>
            <a:srgbClr val="76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l"/>
            <a:endParaRPr lang="en-US" sz="2800" dirty="0">
              <a:solidFill>
                <a:srgbClr val="FFCD05"/>
              </a:solidFill>
              <a:latin typeface="Arial Narrow" panose="020B0606020202030204" pitchFamily="34" charset="0"/>
            </a:endParaRPr>
          </a:p>
        </p:txBody>
      </p:sp>
      <p:sp>
        <p:nvSpPr>
          <p:cNvPr id="2" name="Title 1">
            <a:extLst>
              <a:ext uri="{FF2B5EF4-FFF2-40B4-BE49-F238E27FC236}">
                <a16:creationId xmlns:a16="http://schemas.microsoft.com/office/drawing/2014/main" id="{B66CBDDD-324B-4601-B885-65B44822FF70}"/>
              </a:ext>
            </a:extLst>
          </p:cNvPr>
          <p:cNvSpPr>
            <a:spLocks noGrp="1"/>
          </p:cNvSpPr>
          <p:nvPr>
            <p:ph type="title" hasCustomPrompt="1"/>
          </p:nvPr>
        </p:nvSpPr>
        <p:spPr>
          <a:xfrm>
            <a:off x="1" y="-5639"/>
            <a:ext cx="12191999" cy="606828"/>
          </a:xfrm>
        </p:spPr>
        <p:txBody>
          <a:bodyPr>
            <a:noAutofit/>
          </a:bodyPr>
          <a:lstStyle>
            <a:lvl1pPr marL="137160">
              <a:lnSpc>
                <a:spcPct val="100000"/>
              </a:lnSpc>
              <a:tabLst>
                <a:tab pos="3255963" algn="l"/>
              </a:tabLst>
              <a:defRPr sz="3200">
                <a:solidFill>
                  <a:schemeClr val="bg1"/>
                </a:solidFill>
                <a:latin typeface="+mn-lt"/>
                <a:ea typeface="Tahoma" panose="020B0604030504040204" pitchFamily="34" charset="0"/>
                <a:cs typeface="Tahoma" panose="020B0604030504040204" pitchFamily="34" charset="0"/>
              </a:defRPr>
            </a:lvl1pPr>
          </a:lstStyle>
          <a:p>
            <a:r>
              <a:rPr lang="en-US" dirty="0"/>
              <a:t>Slide title &lt;single line only&gt;</a:t>
            </a:r>
          </a:p>
        </p:txBody>
      </p:sp>
      <p:sp>
        <p:nvSpPr>
          <p:cNvPr id="97" name="Rectangle 96">
            <a:extLst>
              <a:ext uri="{FF2B5EF4-FFF2-40B4-BE49-F238E27FC236}">
                <a16:creationId xmlns:a16="http://schemas.microsoft.com/office/drawing/2014/main" id="{F154C3A3-D69C-4D95-9FCB-0D67ADB49D66}"/>
              </a:ext>
            </a:extLst>
          </p:cNvPr>
          <p:cNvSpPr/>
          <p:nvPr userDrawn="1"/>
        </p:nvSpPr>
        <p:spPr>
          <a:xfrm>
            <a:off x="4563687" y="6375193"/>
            <a:ext cx="5948437" cy="594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64</a:t>
            </a:r>
            <a:r>
              <a:rPr lang="en-US" sz="1600" b="0" baseline="30000" dirty="0">
                <a:solidFill>
                  <a:srgbClr val="CFCFCE"/>
                </a:solidFill>
                <a:latin typeface="Tahoma" panose="020B0604030504040204" pitchFamily="34" charset="0"/>
                <a:ea typeface="Tahoma" panose="020B0604030504040204" pitchFamily="34" charset="0"/>
                <a:cs typeface="Tahoma" panose="020B0604030504040204" pitchFamily="34" charset="0"/>
              </a:rPr>
              <a:t>th</a:t>
            </a: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 </a:t>
            </a:r>
            <a:r>
              <a:rPr lang="en-US" sz="1600" b="0" cap="none" baseline="0" dirty="0">
                <a:solidFill>
                  <a:srgbClr val="CFCFCE"/>
                </a:solidFill>
                <a:latin typeface="Tahoma" panose="020B0604030504040204" pitchFamily="34" charset="0"/>
                <a:ea typeface="Tahoma" panose="020B0604030504040204" pitchFamily="34" charset="0"/>
                <a:cs typeface="Tahoma" panose="020B0604030504040204" pitchFamily="34" charset="0"/>
              </a:rPr>
              <a:t>Annual Symposium Lake Conroe. TX USA</a:t>
            </a:r>
          </a:p>
        </p:txBody>
      </p:sp>
      <p:sp>
        <p:nvSpPr>
          <p:cNvPr id="96" name="Slide Number Placeholder 5">
            <a:extLst>
              <a:ext uri="{FF2B5EF4-FFF2-40B4-BE49-F238E27FC236}">
                <a16:creationId xmlns:a16="http://schemas.microsoft.com/office/drawing/2014/main" id="{6854D7C6-72F1-46D1-81A8-2956E7D7EEE7}"/>
              </a:ext>
            </a:extLst>
          </p:cNvPr>
          <p:cNvSpPr txBox="1">
            <a:spLocks/>
          </p:cNvSpPr>
          <p:nvPr userDrawn="1"/>
        </p:nvSpPr>
        <p:spPr>
          <a:xfrm>
            <a:off x="77135" y="6443681"/>
            <a:ext cx="49436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8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A9811-4318-4AEB-BE51-5DD2B974373A}" type="slidenum">
              <a:rPr lang="en-US" sz="1400" b="1" smtClean="0">
                <a:solidFill>
                  <a:schemeClr val="bg1"/>
                </a:solidFill>
                <a:latin typeface="+mn-lt"/>
              </a:rPr>
              <a:pPr/>
              <a:t>‹#›</a:t>
            </a:fld>
            <a:endParaRPr lang="en-US" sz="1400" b="1" dirty="0">
              <a:solidFill>
                <a:schemeClr val="bg1"/>
              </a:solidFill>
              <a:latin typeface="+mn-lt"/>
            </a:endParaRPr>
          </a:p>
        </p:txBody>
      </p:sp>
      <p:pic>
        <p:nvPicPr>
          <p:cNvPr id="33" name="Picture 32">
            <a:extLst>
              <a:ext uri="{FF2B5EF4-FFF2-40B4-BE49-F238E27FC236}">
                <a16:creationId xmlns:a16="http://schemas.microsoft.com/office/drawing/2014/main" id="{14EB0721-FFA2-498C-B857-BC6CE1071CE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9735437" y="6168196"/>
            <a:ext cx="2456563" cy="586583"/>
          </a:xfrm>
          <a:prstGeom prst="rect">
            <a:avLst/>
          </a:prstGeom>
        </p:spPr>
      </p:pic>
      <p:sp>
        <p:nvSpPr>
          <p:cNvPr id="9" name="TextBox 8">
            <a:extLst>
              <a:ext uri="{FF2B5EF4-FFF2-40B4-BE49-F238E27FC236}">
                <a16:creationId xmlns:a16="http://schemas.microsoft.com/office/drawing/2014/main" id="{0E5ED79D-9976-41CA-ACBD-A5C8E170C51E}"/>
              </a:ext>
            </a:extLst>
          </p:cNvPr>
          <p:cNvSpPr txBox="1"/>
          <p:nvPr userDrawn="1"/>
        </p:nvSpPr>
        <p:spPr>
          <a:xfrm>
            <a:off x="10308432" y="5927206"/>
            <a:ext cx="877163" cy="338554"/>
          </a:xfrm>
          <a:prstGeom prst="rect">
            <a:avLst/>
          </a:prstGeom>
          <a:noFill/>
        </p:spPr>
        <p:txBody>
          <a:bodyPr wrap="none" rtlCol="0">
            <a:spAutoFit/>
          </a:bodyPr>
          <a:lstStyle/>
          <a:p>
            <a:r>
              <a:rPr lang="en-US" sz="1600" dirty="0">
                <a:solidFill>
                  <a:srgbClr val="D5D4D4"/>
                </a:solidFill>
                <a:latin typeface="Dotum" panose="020B0600000101010101" pitchFamily="34" charset="-127"/>
                <a:ea typeface="Dotum" panose="020B0600000101010101" pitchFamily="34" charset="-127"/>
                <a:cs typeface="Tahoma" panose="020B0604030504040204" pitchFamily="34" charset="0"/>
              </a:rPr>
              <a:t>SPWLA</a:t>
            </a:r>
          </a:p>
        </p:txBody>
      </p:sp>
      <p:sp>
        <p:nvSpPr>
          <p:cNvPr id="10" name="Content Placeholder 9">
            <a:extLst>
              <a:ext uri="{FF2B5EF4-FFF2-40B4-BE49-F238E27FC236}">
                <a16:creationId xmlns:a16="http://schemas.microsoft.com/office/drawing/2014/main" id="{3C0C9227-D896-4348-91C2-E6559ACA9B37}"/>
              </a:ext>
            </a:extLst>
          </p:cNvPr>
          <p:cNvSpPr>
            <a:spLocks noGrp="1"/>
          </p:cNvSpPr>
          <p:nvPr>
            <p:ph sz="quarter" idx="10"/>
          </p:nvPr>
        </p:nvSpPr>
        <p:spPr>
          <a:xfrm>
            <a:off x="160339" y="933450"/>
            <a:ext cx="5821362" cy="549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208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69AD0308-C0FC-42B3-A0AC-C32B57A3B2A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rcRect/>
          <a:stretch/>
        </p:blipFill>
        <p:spPr>
          <a:xfrm>
            <a:off x="9727952" y="6213349"/>
            <a:ext cx="2419148" cy="577649"/>
          </a:xfrm>
          <a:prstGeom prst="rect">
            <a:avLst/>
          </a:prstGeom>
        </p:spPr>
      </p:pic>
      <p:sp>
        <p:nvSpPr>
          <p:cNvPr id="10" name="Rectangle 9">
            <a:extLst>
              <a:ext uri="{FF2B5EF4-FFF2-40B4-BE49-F238E27FC236}">
                <a16:creationId xmlns:a16="http://schemas.microsoft.com/office/drawing/2014/main" id="{13BC3E3A-056B-416D-AC37-49CA3E3AB0A0}"/>
              </a:ext>
            </a:extLst>
          </p:cNvPr>
          <p:cNvSpPr/>
          <p:nvPr userDrawn="1"/>
        </p:nvSpPr>
        <p:spPr>
          <a:xfrm>
            <a:off x="4830554" y="6328857"/>
            <a:ext cx="5477878" cy="594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64</a:t>
            </a:r>
            <a:r>
              <a:rPr lang="en-US" sz="1600" b="0" baseline="30000" dirty="0">
                <a:solidFill>
                  <a:srgbClr val="CFCFCE"/>
                </a:solidFill>
                <a:latin typeface="Tahoma" panose="020B0604030504040204" pitchFamily="34" charset="0"/>
                <a:ea typeface="Tahoma" panose="020B0604030504040204" pitchFamily="34" charset="0"/>
                <a:cs typeface="Tahoma" panose="020B0604030504040204" pitchFamily="34" charset="0"/>
              </a:rPr>
              <a:t>th</a:t>
            </a: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 </a:t>
            </a:r>
            <a:r>
              <a:rPr lang="en-US" sz="1600" b="0" cap="none" baseline="0" dirty="0">
                <a:solidFill>
                  <a:srgbClr val="CFCFCE"/>
                </a:solidFill>
                <a:latin typeface="Tahoma" panose="020B0604030504040204" pitchFamily="34" charset="0"/>
                <a:ea typeface="Tahoma" panose="020B0604030504040204" pitchFamily="34" charset="0"/>
                <a:cs typeface="Tahoma" panose="020B0604030504040204" pitchFamily="34" charset="0"/>
              </a:rPr>
              <a:t>Annual Symposium Lake Conroe. TX USA</a:t>
            </a:r>
          </a:p>
        </p:txBody>
      </p:sp>
      <p:sp>
        <p:nvSpPr>
          <p:cNvPr id="13" name="Oval 12">
            <a:extLst>
              <a:ext uri="{FF2B5EF4-FFF2-40B4-BE49-F238E27FC236}">
                <a16:creationId xmlns:a16="http://schemas.microsoft.com/office/drawing/2014/main" id="{C008B176-0FDD-4051-AC61-A3C720554BFB}"/>
              </a:ext>
            </a:extLst>
          </p:cNvPr>
          <p:cNvSpPr/>
          <p:nvPr userDrawn="1"/>
        </p:nvSpPr>
        <p:spPr>
          <a:xfrm>
            <a:off x="159563" y="6461488"/>
            <a:ext cx="329510" cy="329510"/>
          </a:xfrm>
          <a:prstGeom prst="ellipse">
            <a:avLst/>
          </a:prstGeom>
          <a:solidFill>
            <a:srgbClr val="023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489EDA21-CA0F-429C-946D-E75E71914723}"/>
              </a:ext>
            </a:extLst>
          </p:cNvPr>
          <p:cNvSpPr txBox="1">
            <a:spLocks/>
          </p:cNvSpPr>
          <p:nvPr userDrawn="1"/>
        </p:nvSpPr>
        <p:spPr>
          <a:xfrm>
            <a:off x="77135" y="6443681"/>
            <a:ext cx="49436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8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A9811-4318-4AEB-BE51-5DD2B974373A}" type="slidenum">
              <a:rPr lang="en-US" sz="1400" b="1" smtClean="0">
                <a:solidFill>
                  <a:schemeClr val="bg1"/>
                </a:solidFill>
                <a:latin typeface="+mn-lt"/>
              </a:rPr>
              <a:pPr/>
              <a:t>‹#›</a:t>
            </a:fld>
            <a:endParaRPr lang="en-US" sz="1400" b="1" dirty="0">
              <a:solidFill>
                <a:schemeClr val="bg1"/>
              </a:solidFill>
              <a:latin typeface="+mn-lt"/>
            </a:endParaRPr>
          </a:p>
        </p:txBody>
      </p:sp>
      <p:sp>
        <p:nvSpPr>
          <p:cNvPr id="3" name="Content Placeholder 2">
            <a:extLst>
              <a:ext uri="{FF2B5EF4-FFF2-40B4-BE49-F238E27FC236}">
                <a16:creationId xmlns:a16="http://schemas.microsoft.com/office/drawing/2014/main" id="{6D80FBF9-56E3-4695-B1F6-1350DA7C3F37}"/>
              </a:ext>
            </a:extLst>
          </p:cNvPr>
          <p:cNvSpPr>
            <a:spLocks noGrp="1"/>
          </p:cNvSpPr>
          <p:nvPr>
            <p:ph idx="1"/>
          </p:nvPr>
        </p:nvSpPr>
        <p:spPr>
          <a:xfrm>
            <a:off x="159563" y="742372"/>
            <a:ext cx="11987536" cy="6048626"/>
          </a:xfrm>
        </p:spPr>
        <p:txBody>
          <a:bodyPr/>
          <a:lstStyle>
            <a:lvl1pPr indent="-228600">
              <a:lnSpc>
                <a:spcPct val="125000"/>
              </a:lnSpc>
              <a:spcBef>
                <a:spcPts val="0"/>
              </a:spcBef>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indent="-228600">
              <a:lnSpc>
                <a:spcPct val="125000"/>
              </a:lnSpc>
              <a:spcBef>
                <a:spcPts val="0"/>
              </a:spcBef>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indent="-228600">
              <a:lnSpc>
                <a:spcPct val="125000"/>
              </a:lnSpc>
              <a:spcBef>
                <a:spcPts val="0"/>
              </a:spcBef>
              <a:defRPr>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371600" indent="0">
              <a:lnSpc>
                <a:spcPct val="125000"/>
              </a:lnSpc>
              <a:spcBef>
                <a:spcPts val="0"/>
              </a:spcBef>
              <a:buNone/>
              <a:defRPr/>
            </a:lvl4pPr>
            <a:lvl5pPr indent="-228600">
              <a:lnSpc>
                <a:spcPct val="125000"/>
              </a:lnSpc>
              <a:spcBef>
                <a:spcPts val="0"/>
              </a:spcBef>
              <a:defRPr/>
            </a:lvl5pPr>
          </a:lstStyle>
          <a:p>
            <a:pPr lvl="0"/>
            <a:r>
              <a:rPr lang="en-US" dirty="0"/>
              <a:t>Edit Master text styles</a:t>
            </a:r>
          </a:p>
          <a:p>
            <a:pPr lvl="1"/>
            <a:r>
              <a:rPr lang="en-US" dirty="0"/>
              <a:t>Second level</a:t>
            </a:r>
          </a:p>
          <a:p>
            <a:pPr lvl="2"/>
            <a:r>
              <a:rPr lang="en-US" dirty="0"/>
              <a:t>Third level</a:t>
            </a:r>
          </a:p>
        </p:txBody>
      </p:sp>
      <p:sp>
        <p:nvSpPr>
          <p:cNvPr id="17" name="Rectangle 16">
            <a:extLst>
              <a:ext uri="{FF2B5EF4-FFF2-40B4-BE49-F238E27FC236}">
                <a16:creationId xmlns:a16="http://schemas.microsoft.com/office/drawing/2014/main" id="{7D5D81BF-2699-43B5-8BA3-5B9584894BC9}"/>
              </a:ext>
            </a:extLst>
          </p:cNvPr>
          <p:cNvSpPr/>
          <p:nvPr userDrawn="1"/>
        </p:nvSpPr>
        <p:spPr>
          <a:xfrm>
            <a:off x="0" y="-5639"/>
            <a:ext cx="12192000" cy="606829"/>
          </a:xfrm>
          <a:prstGeom prst="rect">
            <a:avLst/>
          </a:prstGeom>
          <a:solidFill>
            <a:srgbClr val="76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l"/>
            <a:endParaRPr lang="en-US" sz="2800" dirty="0">
              <a:solidFill>
                <a:srgbClr val="FFCD05"/>
              </a:solidFill>
              <a:latin typeface="Arial Narrow" panose="020B0606020202030204" pitchFamily="34" charset="0"/>
            </a:endParaRPr>
          </a:p>
        </p:txBody>
      </p:sp>
      <p:sp>
        <p:nvSpPr>
          <p:cNvPr id="18" name="Title 1">
            <a:extLst>
              <a:ext uri="{FF2B5EF4-FFF2-40B4-BE49-F238E27FC236}">
                <a16:creationId xmlns:a16="http://schemas.microsoft.com/office/drawing/2014/main" id="{7DA59A12-7370-41BB-A947-C0D2CFB93C43}"/>
              </a:ext>
            </a:extLst>
          </p:cNvPr>
          <p:cNvSpPr>
            <a:spLocks noGrp="1"/>
          </p:cNvSpPr>
          <p:nvPr>
            <p:ph type="title" hasCustomPrompt="1"/>
          </p:nvPr>
        </p:nvSpPr>
        <p:spPr>
          <a:xfrm>
            <a:off x="1" y="-5639"/>
            <a:ext cx="12191999" cy="606828"/>
          </a:xfrm>
        </p:spPr>
        <p:txBody>
          <a:bodyPr>
            <a:noAutofit/>
          </a:bodyPr>
          <a:lstStyle>
            <a:lvl1pPr marL="137160">
              <a:lnSpc>
                <a:spcPct val="100000"/>
              </a:lnSpc>
              <a:tabLst>
                <a:tab pos="3255963" algn="l"/>
              </a:tabLst>
              <a:defRPr sz="3200">
                <a:solidFill>
                  <a:schemeClr val="bg1"/>
                </a:solidFill>
                <a:latin typeface="+mn-lt"/>
                <a:ea typeface="Tahoma" panose="020B0604030504040204" pitchFamily="34" charset="0"/>
                <a:cs typeface="Tahoma" panose="020B0604030504040204" pitchFamily="34" charset="0"/>
              </a:defRPr>
            </a:lvl1pPr>
          </a:lstStyle>
          <a:p>
            <a:r>
              <a:rPr lang="en-US" dirty="0"/>
              <a:t>Slide title &lt;single line only&gt;</a:t>
            </a:r>
          </a:p>
        </p:txBody>
      </p:sp>
      <p:sp>
        <p:nvSpPr>
          <p:cNvPr id="6" name="TextBox 5">
            <a:extLst>
              <a:ext uri="{FF2B5EF4-FFF2-40B4-BE49-F238E27FC236}">
                <a16:creationId xmlns:a16="http://schemas.microsoft.com/office/drawing/2014/main" id="{E8910D22-FC14-491C-BB7F-B43AB3FC254B}"/>
              </a:ext>
            </a:extLst>
          </p:cNvPr>
          <p:cNvSpPr txBox="1"/>
          <p:nvPr userDrawn="1"/>
        </p:nvSpPr>
        <p:spPr>
          <a:xfrm>
            <a:off x="10308432" y="5927206"/>
            <a:ext cx="877163" cy="338554"/>
          </a:xfrm>
          <a:prstGeom prst="rect">
            <a:avLst/>
          </a:prstGeom>
          <a:noFill/>
        </p:spPr>
        <p:txBody>
          <a:bodyPr wrap="none" rtlCol="0">
            <a:spAutoFit/>
          </a:bodyPr>
          <a:lstStyle/>
          <a:p>
            <a:r>
              <a:rPr lang="en-US" sz="1600" dirty="0" err="1">
                <a:solidFill>
                  <a:srgbClr val="D5D4D4"/>
                </a:solidFill>
                <a:latin typeface="Dotum" panose="020B0600000101010101" pitchFamily="34" charset="-127"/>
                <a:ea typeface="Dotum" panose="020B0600000101010101" pitchFamily="34" charset="-127"/>
                <a:cs typeface="Tahoma" panose="020B0604030504040204" pitchFamily="34" charset="0"/>
              </a:rPr>
              <a:t>SPWLA</a:t>
            </a:r>
            <a:endParaRPr lang="en-US" sz="1600" dirty="0">
              <a:solidFill>
                <a:srgbClr val="D5D4D4"/>
              </a:solidFill>
              <a:latin typeface="Dotum" panose="020B0600000101010101" pitchFamily="34" charset="-127"/>
              <a:ea typeface="Dotum" panose="020B0600000101010101" pitchFamily="34" charset="-127"/>
              <a:cs typeface="Tahoma" panose="020B0604030504040204" pitchFamily="34" charset="0"/>
            </a:endParaRPr>
          </a:p>
        </p:txBody>
      </p:sp>
    </p:spTree>
    <p:extLst>
      <p:ext uri="{BB962C8B-B14F-4D97-AF65-F5344CB8AC3E}">
        <p14:creationId xmlns:p14="http://schemas.microsoft.com/office/powerpoint/2010/main" val="14936368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p:bg>
      <p:bgPr>
        <a:solidFill>
          <a:schemeClr val="bg1">
            <a:alpha val="64000"/>
          </a:schemeClr>
        </a:solidFill>
        <a:effectLst/>
      </p:bgPr>
    </p:bg>
    <p:spTree>
      <p:nvGrpSpPr>
        <p:cNvPr id="1" name=""/>
        <p:cNvGrpSpPr/>
        <p:nvPr/>
      </p:nvGrpSpPr>
      <p:grpSpPr>
        <a:xfrm>
          <a:off x="0" y="0"/>
          <a:ext cx="0" cy="0"/>
          <a:chOff x="0" y="0"/>
          <a:chExt cx="0" cy="0"/>
        </a:xfrm>
      </p:grpSpPr>
      <p:pic>
        <p:nvPicPr>
          <p:cNvPr id="1113" name="Graphic 1112">
            <a:extLst>
              <a:ext uri="{FF2B5EF4-FFF2-40B4-BE49-F238E27FC236}">
                <a16:creationId xmlns:a16="http://schemas.microsoft.com/office/drawing/2014/main" id="{75F48C19-E11F-43C9-863E-31CD48AF28C6}"/>
              </a:ext>
            </a:extLst>
          </p:cNvPr>
          <p:cNvPicPr>
            <a:picLocks noChangeAspect="1"/>
          </p:cNvPicPr>
          <p:nvPr userDrawn="1"/>
        </p:nvPicPr>
        <p:blipFill>
          <a:blip r:embed="rId2">
            <a:lum bright="-78000"/>
            <a:extLst>
              <a:ext uri="{96DAC541-7B7A-43D3-8B79-37D633B846F1}">
                <asvg:svgBlip xmlns:asvg="http://schemas.microsoft.com/office/drawing/2016/SVG/main" r:embed="rId3"/>
              </a:ext>
            </a:extLst>
          </a:blip>
          <a:stretch>
            <a:fillRect/>
          </a:stretch>
        </p:blipFill>
        <p:spPr>
          <a:xfrm>
            <a:off x="68364" y="5415524"/>
            <a:ext cx="2290363" cy="1381347"/>
          </a:xfrm>
          <a:prstGeom prst="rect">
            <a:avLst/>
          </a:prstGeom>
        </p:spPr>
      </p:pic>
      <p:sp>
        <p:nvSpPr>
          <p:cNvPr id="3" name="Subtitle 2">
            <a:extLst>
              <a:ext uri="{FF2B5EF4-FFF2-40B4-BE49-F238E27FC236}">
                <a16:creationId xmlns:a16="http://schemas.microsoft.com/office/drawing/2014/main" id="{FEE42DBD-41E0-4DC1-8967-27D3240E93ED}"/>
              </a:ext>
            </a:extLst>
          </p:cNvPr>
          <p:cNvSpPr>
            <a:spLocks noGrp="1"/>
          </p:cNvSpPr>
          <p:nvPr>
            <p:ph type="subTitle" idx="1" hasCustomPrompt="1"/>
          </p:nvPr>
        </p:nvSpPr>
        <p:spPr>
          <a:xfrm>
            <a:off x="218002" y="3064137"/>
            <a:ext cx="10336191" cy="1736623"/>
          </a:xfrm>
        </p:spPr>
        <p:txBody>
          <a:bodyPr>
            <a:normAutofit/>
          </a:bodyPr>
          <a:lstStyle>
            <a:lvl1pPr marL="0" indent="0" algn="l">
              <a:lnSpc>
                <a:spcPct val="125000"/>
              </a:lnSpc>
              <a:spcBef>
                <a:spcPts val="0"/>
              </a:spcBef>
              <a:buNone/>
              <a:defRPr sz="2800" b="1">
                <a:solidFill>
                  <a:srgbClr val="023147"/>
                </a:solidFill>
                <a:latin typeface="+mn-lt"/>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 Affiliation(s)</a:t>
            </a:r>
          </a:p>
        </p:txBody>
      </p:sp>
      <p:pic>
        <p:nvPicPr>
          <p:cNvPr id="17" name="Picture 16">
            <a:extLst>
              <a:ext uri="{FF2B5EF4-FFF2-40B4-BE49-F238E27FC236}">
                <a16:creationId xmlns:a16="http://schemas.microsoft.com/office/drawing/2014/main" id="{72B89539-0EB7-46DB-A76E-BC875D191EDB}"/>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rcRect/>
          <a:stretch/>
        </p:blipFill>
        <p:spPr>
          <a:xfrm>
            <a:off x="7165571" y="5512872"/>
            <a:ext cx="4958065" cy="1183897"/>
          </a:xfrm>
          <a:prstGeom prst="rect">
            <a:avLst/>
          </a:prstGeom>
        </p:spPr>
      </p:pic>
      <p:grpSp>
        <p:nvGrpSpPr>
          <p:cNvPr id="6" name="Group 5">
            <a:extLst>
              <a:ext uri="{FF2B5EF4-FFF2-40B4-BE49-F238E27FC236}">
                <a16:creationId xmlns:a16="http://schemas.microsoft.com/office/drawing/2014/main" id="{3F6BAE49-67E2-44CF-8B2D-F922434BCD5F}"/>
              </a:ext>
            </a:extLst>
          </p:cNvPr>
          <p:cNvGrpSpPr/>
          <p:nvPr userDrawn="1"/>
        </p:nvGrpSpPr>
        <p:grpSpPr>
          <a:xfrm>
            <a:off x="0" y="454393"/>
            <a:ext cx="12252960" cy="2533356"/>
            <a:chOff x="0" y="553351"/>
            <a:chExt cx="12252960" cy="2076451"/>
          </a:xfrm>
          <a:solidFill>
            <a:srgbClr val="76B943"/>
          </a:solidFill>
        </p:grpSpPr>
        <p:sp>
          <p:nvSpPr>
            <p:cNvPr id="4" name="Rectangle 3">
              <a:extLst>
                <a:ext uri="{FF2B5EF4-FFF2-40B4-BE49-F238E27FC236}">
                  <a16:creationId xmlns:a16="http://schemas.microsoft.com/office/drawing/2014/main" id="{45EE1821-760B-44EB-8CD3-37ED482AB8B2}"/>
                </a:ext>
              </a:extLst>
            </p:cNvPr>
            <p:cNvSpPr/>
            <p:nvPr userDrawn="1"/>
          </p:nvSpPr>
          <p:spPr>
            <a:xfrm>
              <a:off x="0" y="553351"/>
              <a:ext cx="12192000" cy="20764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620C4D-A5AF-459F-8407-99F2B0BC522C}"/>
                </a:ext>
              </a:extLst>
            </p:cNvPr>
            <p:cNvSpPr/>
            <p:nvPr userDrawn="1"/>
          </p:nvSpPr>
          <p:spPr>
            <a:xfrm>
              <a:off x="0" y="2471651"/>
              <a:ext cx="12252960" cy="1188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BD078A-F778-40A7-90AD-42D71BAABF46}"/>
                </a:ext>
              </a:extLst>
            </p:cNvPr>
            <p:cNvSpPr/>
            <p:nvPr userDrawn="1"/>
          </p:nvSpPr>
          <p:spPr>
            <a:xfrm rot="5400000">
              <a:off x="-871658" y="1458678"/>
              <a:ext cx="1929384" cy="1187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AFEE3E9-F23A-46BF-A437-C15FB14C3948}"/>
                </a:ext>
              </a:extLst>
            </p:cNvPr>
            <p:cNvGrpSpPr/>
            <p:nvPr userDrawn="1"/>
          </p:nvGrpSpPr>
          <p:grpSpPr>
            <a:xfrm>
              <a:off x="0" y="553351"/>
              <a:ext cx="12192000" cy="2076451"/>
              <a:chOff x="0" y="1058266"/>
              <a:chExt cx="12192000" cy="2076451"/>
            </a:xfrm>
            <a:grpFill/>
          </p:grpSpPr>
          <p:sp>
            <p:nvSpPr>
              <p:cNvPr id="5" name="Rectangle 4">
                <a:extLst>
                  <a:ext uri="{FF2B5EF4-FFF2-40B4-BE49-F238E27FC236}">
                    <a16:creationId xmlns:a16="http://schemas.microsoft.com/office/drawing/2014/main" id="{3755CBCE-D4AD-4630-8730-BD95F409B3D6}"/>
                  </a:ext>
                </a:extLst>
              </p:cNvPr>
              <p:cNvSpPr/>
              <p:nvPr userDrawn="1"/>
            </p:nvSpPr>
            <p:spPr>
              <a:xfrm>
                <a:off x="0" y="3010857"/>
                <a:ext cx="12192000" cy="50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F01847-650E-4A7D-B0D1-7308B800279D}"/>
                  </a:ext>
                </a:extLst>
              </p:cNvPr>
              <p:cNvSpPr/>
              <p:nvPr userDrawn="1"/>
            </p:nvSpPr>
            <p:spPr>
              <a:xfrm rot="5400000">
                <a:off x="-945191" y="2069060"/>
                <a:ext cx="2076451" cy="54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020058DE-BEDC-485B-AF5C-310F0D73FBE0}"/>
              </a:ext>
            </a:extLst>
          </p:cNvPr>
          <p:cNvSpPr>
            <a:spLocks noGrp="1"/>
          </p:cNvSpPr>
          <p:nvPr>
            <p:ph type="ctrTitle" hasCustomPrompt="1"/>
          </p:nvPr>
        </p:nvSpPr>
        <p:spPr>
          <a:xfrm>
            <a:off x="218002" y="564735"/>
            <a:ext cx="10336192" cy="2076450"/>
          </a:xfrm>
        </p:spPr>
        <p:txBody>
          <a:bodyPr anchor="ctr" anchorCtr="0">
            <a:normAutofit/>
          </a:bodyPr>
          <a:lstStyle>
            <a:lvl1pPr algn="l">
              <a:lnSpc>
                <a:spcPct val="100000"/>
              </a:lnSpc>
              <a:spcBef>
                <a:spcPts val="0"/>
              </a:spcBef>
              <a:defRPr sz="4800" b="1">
                <a:solidFill>
                  <a:schemeClr val="bg1"/>
                </a:solidFill>
                <a:latin typeface="+mn-lt"/>
                <a:ea typeface="Tahoma" panose="020B0604030504040204" pitchFamily="34" charset="0"/>
                <a:cs typeface="Tahoma" panose="020B0604030504040204" pitchFamily="34" charset="0"/>
              </a:defRPr>
            </a:lvl1pPr>
          </a:lstStyle>
          <a:p>
            <a:r>
              <a:rPr lang="en-US" dirty="0"/>
              <a:t>Title</a:t>
            </a:r>
          </a:p>
        </p:txBody>
      </p:sp>
    </p:spTree>
    <p:extLst>
      <p:ext uri="{BB962C8B-B14F-4D97-AF65-F5344CB8AC3E}">
        <p14:creationId xmlns:p14="http://schemas.microsoft.com/office/powerpoint/2010/main" val="14761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1F4BD115-090E-4A0D-B299-CA323D4F7DD7}"/>
              </a:ext>
            </a:extLst>
          </p:cNvPr>
          <p:cNvSpPr>
            <a:spLocks noGrp="1"/>
          </p:cNvSpPr>
          <p:nvPr>
            <p:ph sz="quarter" idx="11"/>
          </p:nvPr>
        </p:nvSpPr>
        <p:spPr>
          <a:xfrm>
            <a:off x="6096000" y="950931"/>
            <a:ext cx="5821362" cy="54927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13AE8FC6-2794-4DD4-A072-9EBEF43B8516}"/>
              </a:ext>
            </a:extLst>
          </p:cNvPr>
          <p:cNvSpPr/>
          <p:nvPr userDrawn="1"/>
        </p:nvSpPr>
        <p:spPr>
          <a:xfrm>
            <a:off x="159563" y="6461488"/>
            <a:ext cx="329510" cy="329510"/>
          </a:xfrm>
          <a:prstGeom prst="ellipse">
            <a:avLst/>
          </a:prstGeom>
          <a:solidFill>
            <a:srgbClr val="023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7176FD3-6907-47E6-8750-EDE3DD6DBDAD}"/>
              </a:ext>
            </a:extLst>
          </p:cNvPr>
          <p:cNvSpPr/>
          <p:nvPr userDrawn="1"/>
        </p:nvSpPr>
        <p:spPr>
          <a:xfrm>
            <a:off x="0" y="-5639"/>
            <a:ext cx="12192000" cy="606829"/>
          </a:xfrm>
          <a:prstGeom prst="rect">
            <a:avLst/>
          </a:prstGeom>
          <a:solidFill>
            <a:srgbClr val="76B9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l"/>
            <a:endParaRPr lang="en-US" sz="2800" dirty="0">
              <a:solidFill>
                <a:srgbClr val="FFCD05"/>
              </a:solidFill>
              <a:latin typeface="Arial Narrow" panose="020B0606020202030204" pitchFamily="34" charset="0"/>
            </a:endParaRPr>
          </a:p>
        </p:txBody>
      </p:sp>
      <p:sp>
        <p:nvSpPr>
          <p:cNvPr id="2" name="Title 1">
            <a:extLst>
              <a:ext uri="{FF2B5EF4-FFF2-40B4-BE49-F238E27FC236}">
                <a16:creationId xmlns:a16="http://schemas.microsoft.com/office/drawing/2014/main" id="{B66CBDDD-324B-4601-B885-65B44822FF70}"/>
              </a:ext>
            </a:extLst>
          </p:cNvPr>
          <p:cNvSpPr>
            <a:spLocks noGrp="1"/>
          </p:cNvSpPr>
          <p:nvPr>
            <p:ph type="title" hasCustomPrompt="1"/>
          </p:nvPr>
        </p:nvSpPr>
        <p:spPr>
          <a:xfrm>
            <a:off x="1" y="-5639"/>
            <a:ext cx="12191999" cy="606828"/>
          </a:xfrm>
        </p:spPr>
        <p:txBody>
          <a:bodyPr>
            <a:noAutofit/>
          </a:bodyPr>
          <a:lstStyle>
            <a:lvl1pPr marL="137160">
              <a:lnSpc>
                <a:spcPct val="100000"/>
              </a:lnSpc>
              <a:tabLst>
                <a:tab pos="3255963" algn="l"/>
              </a:tabLst>
              <a:defRPr sz="3200">
                <a:solidFill>
                  <a:schemeClr val="bg1"/>
                </a:solidFill>
                <a:latin typeface="+mn-lt"/>
                <a:ea typeface="Tahoma" panose="020B0604030504040204" pitchFamily="34" charset="0"/>
                <a:cs typeface="Tahoma" panose="020B0604030504040204" pitchFamily="34" charset="0"/>
              </a:defRPr>
            </a:lvl1pPr>
          </a:lstStyle>
          <a:p>
            <a:r>
              <a:rPr lang="en-US" dirty="0"/>
              <a:t>Slide title &lt;single line only&gt;</a:t>
            </a:r>
          </a:p>
        </p:txBody>
      </p:sp>
      <p:sp>
        <p:nvSpPr>
          <p:cNvPr id="97" name="Rectangle 96">
            <a:extLst>
              <a:ext uri="{FF2B5EF4-FFF2-40B4-BE49-F238E27FC236}">
                <a16:creationId xmlns:a16="http://schemas.microsoft.com/office/drawing/2014/main" id="{F154C3A3-D69C-4D95-9FCB-0D67ADB49D66}"/>
              </a:ext>
            </a:extLst>
          </p:cNvPr>
          <p:cNvSpPr/>
          <p:nvPr userDrawn="1"/>
        </p:nvSpPr>
        <p:spPr>
          <a:xfrm>
            <a:off x="4563687" y="6375193"/>
            <a:ext cx="5948437" cy="594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64</a:t>
            </a:r>
            <a:r>
              <a:rPr lang="en-US" sz="1600" b="0" baseline="30000" dirty="0">
                <a:solidFill>
                  <a:srgbClr val="CFCFCE"/>
                </a:solidFill>
                <a:latin typeface="Tahoma" panose="020B0604030504040204" pitchFamily="34" charset="0"/>
                <a:ea typeface="Tahoma" panose="020B0604030504040204" pitchFamily="34" charset="0"/>
                <a:cs typeface="Tahoma" panose="020B0604030504040204" pitchFamily="34" charset="0"/>
              </a:rPr>
              <a:t>th</a:t>
            </a:r>
            <a:r>
              <a:rPr lang="en-US" sz="1600" b="0" dirty="0">
                <a:solidFill>
                  <a:srgbClr val="CFCFCE"/>
                </a:solidFill>
                <a:latin typeface="Tahoma" panose="020B0604030504040204" pitchFamily="34" charset="0"/>
                <a:ea typeface="Tahoma" panose="020B0604030504040204" pitchFamily="34" charset="0"/>
                <a:cs typeface="Tahoma" panose="020B0604030504040204" pitchFamily="34" charset="0"/>
              </a:rPr>
              <a:t> </a:t>
            </a:r>
            <a:r>
              <a:rPr lang="en-US" sz="1600" b="0" cap="none" baseline="0" dirty="0">
                <a:solidFill>
                  <a:srgbClr val="CFCFCE"/>
                </a:solidFill>
                <a:latin typeface="Tahoma" panose="020B0604030504040204" pitchFamily="34" charset="0"/>
                <a:ea typeface="Tahoma" panose="020B0604030504040204" pitchFamily="34" charset="0"/>
                <a:cs typeface="Tahoma" panose="020B0604030504040204" pitchFamily="34" charset="0"/>
              </a:rPr>
              <a:t>Annual Symposium Lake Conroe. TX USA</a:t>
            </a:r>
          </a:p>
        </p:txBody>
      </p:sp>
      <p:sp>
        <p:nvSpPr>
          <p:cNvPr id="96" name="Slide Number Placeholder 5">
            <a:extLst>
              <a:ext uri="{FF2B5EF4-FFF2-40B4-BE49-F238E27FC236}">
                <a16:creationId xmlns:a16="http://schemas.microsoft.com/office/drawing/2014/main" id="{6854D7C6-72F1-46D1-81A8-2956E7D7EEE7}"/>
              </a:ext>
            </a:extLst>
          </p:cNvPr>
          <p:cNvSpPr txBox="1">
            <a:spLocks/>
          </p:cNvSpPr>
          <p:nvPr userDrawn="1"/>
        </p:nvSpPr>
        <p:spPr>
          <a:xfrm>
            <a:off x="77135" y="6443681"/>
            <a:ext cx="49436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85000"/>
                  </a:schemeClr>
                </a:solidFill>
                <a:latin typeface="Arial Narrow" panose="020B0606020202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AA9811-4318-4AEB-BE51-5DD2B974373A}" type="slidenum">
              <a:rPr lang="en-US" sz="1400" b="1" smtClean="0">
                <a:solidFill>
                  <a:schemeClr val="bg1"/>
                </a:solidFill>
                <a:latin typeface="+mn-lt"/>
              </a:rPr>
              <a:pPr/>
              <a:t>‹#›</a:t>
            </a:fld>
            <a:endParaRPr lang="en-US" sz="1400" b="1" dirty="0">
              <a:solidFill>
                <a:schemeClr val="bg1"/>
              </a:solidFill>
              <a:latin typeface="+mn-lt"/>
            </a:endParaRPr>
          </a:p>
        </p:txBody>
      </p:sp>
      <p:pic>
        <p:nvPicPr>
          <p:cNvPr id="33" name="Picture 32">
            <a:extLst>
              <a:ext uri="{FF2B5EF4-FFF2-40B4-BE49-F238E27FC236}">
                <a16:creationId xmlns:a16="http://schemas.microsoft.com/office/drawing/2014/main" id="{14EB0721-FFA2-498C-B857-BC6CE1071CE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9735437" y="6168196"/>
            <a:ext cx="2456563" cy="586583"/>
          </a:xfrm>
          <a:prstGeom prst="rect">
            <a:avLst/>
          </a:prstGeom>
        </p:spPr>
      </p:pic>
      <p:sp>
        <p:nvSpPr>
          <p:cNvPr id="9" name="TextBox 8">
            <a:extLst>
              <a:ext uri="{FF2B5EF4-FFF2-40B4-BE49-F238E27FC236}">
                <a16:creationId xmlns:a16="http://schemas.microsoft.com/office/drawing/2014/main" id="{0E5ED79D-9976-41CA-ACBD-A5C8E170C51E}"/>
              </a:ext>
            </a:extLst>
          </p:cNvPr>
          <p:cNvSpPr txBox="1"/>
          <p:nvPr userDrawn="1"/>
        </p:nvSpPr>
        <p:spPr>
          <a:xfrm>
            <a:off x="10308432" y="5927206"/>
            <a:ext cx="877163" cy="338554"/>
          </a:xfrm>
          <a:prstGeom prst="rect">
            <a:avLst/>
          </a:prstGeom>
          <a:noFill/>
        </p:spPr>
        <p:txBody>
          <a:bodyPr wrap="none" rtlCol="0">
            <a:spAutoFit/>
          </a:bodyPr>
          <a:lstStyle/>
          <a:p>
            <a:r>
              <a:rPr lang="en-US" sz="1600" dirty="0">
                <a:solidFill>
                  <a:srgbClr val="D5D4D4"/>
                </a:solidFill>
                <a:latin typeface="Dotum" panose="020B0600000101010101" pitchFamily="34" charset="-127"/>
                <a:ea typeface="Dotum" panose="020B0600000101010101" pitchFamily="34" charset="-127"/>
                <a:cs typeface="Tahoma" panose="020B0604030504040204" pitchFamily="34" charset="0"/>
              </a:rPr>
              <a:t>SPWLA</a:t>
            </a:r>
          </a:p>
        </p:txBody>
      </p:sp>
      <p:sp>
        <p:nvSpPr>
          <p:cNvPr id="10" name="Content Placeholder 9">
            <a:extLst>
              <a:ext uri="{FF2B5EF4-FFF2-40B4-BE49-F238E27FC236}">
                <a16:creationId xmlns:a16="http://schemas.microsoft.com/office/drawing/2014/main" id="{3C0C9227-D896-4348-91C2-E6559ACA9B37}"/>
              </a:ext>
            </a:extLst>
          </p:cNvPr>
          <p:cNvSpPr>
            <a:spLocks noGrp="1"/>
          </p:cNvSpPr>
          <p:nvPr>
            <p:ph sz="quarter" idx="10"/>
          </p:nvPr>
        </p:nvSpPr>
        <p:spPr>
          <a:xfrm>
            <a:off x="160339" y="933450"/>
            <a:ext cx="5821362" cy="5492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73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20801"/>
            <a:ext cx="10801350" cy="592073"/>
          </a:xfrm>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a:xfrm>
            <a:off x="698360" y="1800000"/>
            <a:ext cx="10789317" cy="4355904"/>
          </a:xfrm>
        </p:spPr>
        <p:txBody>
          <a:bodyPr/>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8" name="Straight Connector 7">
            <a:extLst>
              <a:ext uri="{FF2B5EF4-FFF2-40B4-BE49-F238E27FC236}">
                <a16:creationId xmlns:a16="http://schemas.microsoft.com/office/drawing/2014/main" id="{FB947B7D-D288-4B86-BBDA-0325B4887916}"/>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Tree>
    <p:extLst>
      <p:ext uri="{BB962C8B-B14F-4D97-AF65-F5344CB8AC3E}">
        <p14:creationId xmlns:p14="http://schemas.microsoft.com/office/powerpoint/2010/main" val="228587982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000"/>
            <a:ext cx="5400675" cy="4337043"/>
          </a:xfrm>
        </p:spPr>
        <p:txBody>
          <a:bodyPr r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6104232" y="1800000"/>
            <a:ext cx="5400673" cy="4337043"/>
          </a:xfrm>
        </p:spPr>
        <p:txBody>
          <a:bodyPr lIns="28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7" name="Straight Connector 6">
            <a:extLst>
              <a:ext uri="{FF2B5EF4-FFF2-40B4-BE49-F238E27FC236}">
                <a16:creationId xmlns:a16="http://schemas.microsoft.com/office/drawing/2014/main" id="{F9DEAF68-2D99-47D6-AD8C-1328027DAF1D}"/>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4745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lvl1pPr>
              <a:defRPr>
                <a:solidFill>
                  <a:srgbClr val="243746"/>
                </a:solidFill>
              </a:defRPr>
            </a:lvl1p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hasCustomPrompt="1"/>
          </p:nvPr>
        </p:nvSpPr>
        <p:spPr>
          <a:xfrm>
            <a:off x="695325" y="1800533"/>
            <a:ext cx="3600450" cy="4365317"/>
          </a:xfrm>
        </p:spPr>
        <p:txBody>
          <a:bodyPr r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hasCustomPrompt="1"/>
          </p:nvPr>
        </p:nvSpPr>
        <p:spPr>
          <a:xfrm>
            <a:off x="7896225" y="1800533"/>
            <a:ext cx="3600449" cy="4365317"/>
          </a:xfrm>
        </p:spPr>
        <p:txBody>
          <a:bodyPr lIns="216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hasCustomPrompt="1"/>
          </p:nvPr>
        </p:nvSpPr>
        <p:spPr>
          <a:xfrm>
            <a:off x="4321175" y="1800533"/>
            <a:ext cx="3575050" cy="4365317"/>
          </a:xfrm>
        </p:spPr>
        <p:txBody>
          <a:bodyPr lIns="108000" rIns="108000"/>
          <a:lstStyle>
            <a:lvl1pPr>
              <a:defRPr>
                <a:solidFill>
                  <a:srgbClr val="243746"/>
                </a:solidFill>
              </a:defRPr>
            </a:lvl1pPr>
            <a:lvl2pPr>
              <a:defRPr>
                <a:solidFill>
                  <a:srgbClr val="243746"/>
                </a:solidFill>
              </a:defRPr>
            </a:lvl2pPr>
            <a:lvl3pPr>
              <a:defRPr>
                <a:solidFill>
                  <a:srgbClr val="243746"/>
                </a:solidFill>
              </a:defRPr>
            </a:lvl3pPr>
            <a:lvl4pPr>
              <a:defRPr>
                <a:solidFill>
                  <a:srgbClr val="243746"/>
                </a:solidFill>
              </a:defRPr>
            </a:lvl4pPr>
            <a:lvl5pPr>
              <a:defRPr>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CFAA9811-4318-4AEB-BE51-5DD2B974373A}" type="slidenum">
              <a:rPr lang="en-US" smtClean="0"/>
              <a:pPr/>
              <a:t>‹#›</a:t>
            </a:fld>
            <a:endParaRPr lang="en-US"/>
          </a:p>
        </p:txBody>
      </p:sp>
      <p:cxnSp>
        <p:nvCxnSpPr>
          <p:cNvPr id="8" name="Straight Connector 7">
            <a:extLst>
              <a:ext uri="{FF2B5EF4-FFF2-40B4-BE49-F238E27FC236}">
                <a16:creationId xmlns:a16="http://schemas.microsoft.com/office/drawing/2014/main" id="{37EF2A27-AEDA-479E-BB70-B2E0DBAFB510}"/>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88630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Column-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lvl1pPr>
              <a:defRPr>
                <a:solidFill>
                  <a:srgbClr val="243746"/>
                </a:solidFill>
              </a:defRPr>
            </a:lvl1pPr>
          </a:lstStyle>
          <a:p>
            <a:r>
              <a:rPr lang="en-US" noProof="0"/>
              <a:t>Click to edit Master title style</a:t>
            </a:r>
            <a:endParaRPr lang="en-GB" noProof="0" dirty="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CFAA9811-4318-4AEB-BE51-5DD2B974373A}" type="slidenum">
              <a:rPr lang="en-US" smtClean="0"/>
              <a:pPr/>
              <a:t>‹#›</a:t>
            </a:fld>
            <a:endParaRPr lang="en-US"/>
          </a:p>
        </p:txBody>
      </p: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hasCustomPrompt="1"/>
          </p:nvPr>
        </p:nvSpPr>
        <p:spPr>
          <a:xfrm>
            <a:off x="695324" y="2600326"/>
            <a:ext cx="3599703" cy="3565523"/>
          </a:xfrm>
        </p:spPr>
        <p:txBody>
          <a:bodyPr tIns="108000" rIns="216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hasCustomPrompt="1"/>
          </p:nvPr>
        </p:nvSpPr>
        <p:spPr>
          <a:xfrm>
            <a:off x="4295402" y="2600326"/>
            <a:ext cx="3575424" cy="3565520"/>
          </a:xfrm>
        </p:spPr>
        <p:txBody>
          <a:bodyPr lIns="108000" tIns="108000" rIns="10800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hasCustomPrompt="1"/>
          </p:nvPr>
        </p:nvSpPr>
        <p:spPr>
          <a:xfrm>
            <a:off x="7896225" y="2600326"/>
            <a:ext cx="3600449" cy="3565520"/>
          </a:xfrm>
        </p:spPr>
        <p:txBody>
          <a:bodyPr lIns="216000" tIns="108000" rIns="0"/>
          <a:lstStyle>
            <a:lvl1pPr>
              <a:defRPr sz="1400">
                <a:solidFill>
                  <a:srgbClr val="243746"/>
                </a:solidFill>
              </a:defRPr>
            </a:lvl1pPr>
            <a:lvl2pPr>
              <a:defRPr sz="1400">
                <a:solidFill>
                  <a:srgbClr val="243746"/>
                </a:solidFill>
              </a:defRPr>
            </a:lvl2pPr>
            <a:lvl3pPr>
              <a:defRPr sz="1400">
                <a:solidFill>
                  <a:srgbClr val="243746"/>
                </a:solidFill>
              </a:defRPr>
            </a:lvl3pPr>
            <a:lvl4pPr>
              <a:defRPr sz="1400">
                <a:solidFill>
                  <a:srgbClr val="243746"/>
                </a:solidFill>
              </a:defRPr>
            </a:lvl4pPr>
            <a:lvl5pPr>
              <a:defRPr sz="1400">
                <a:solidFill>
                  <a:srgbClr val="243746"/>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hasCustomPrompt="1"/>
          </p:nvPr>
        </p:nvSpPr>
        <p:spPr>
          <a:xfrm>
            <a:off x="695325" y="2005318"/>
            <a:ext cx="3600450" cy="595007"/>
          </a:xfrm>
        </p:spPr>
        <p:txBody>
          <a:bodyPr r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hasCustomPrompt="1"/>
          </p:nvPr>
        </p:nvSpPr>
        <p:spPr>
          <a:xfrm>
            <a:off x="4295775" y="2005318"/>
            <a:ext cx="3600450" cy="595007"/>
          </a:xfrm>
        </p:spPr>
        <p:txBody>
          <a:bodyPr lIns="108000" rIns="108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dirty="0"/>
              <a:t>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hasCustomPrompt="1"/>
          </p:nvPr>
        </p:nvSpPr>
        <p:spPr>
          <a:xfrm>
            <a:off x="7896225" y="2005318"/>
            <a:ext cx="3600824" cy="595007"/>
          </a:xfrm>
        </p:spPr>
        <p:txBody>
          <a:bodyPr lIns="216000" anchor="ctr"/>
          <a:lstStyle>
            <a:lvl1pPr marL="0" indent="0">
              <a:buNone/>
              <a:defRPr>
                <a:solidFill>
                  <a:srgbClr val="243746"/>
                </a:solidFill>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Edit Master text styles</a:t>
            </a:r>
          </a:p>
        </p:txBody>
      </p:sp>
      <p:cxnSp>
        <p:nvCxnSpPr>
          <p:cNvPr id="11" name="Straight Connector 10">
            <a:extLst>
              <a:ext uri="{FF2B5EF4-FFF2-40B4-BE49-F238E27FC236}">
                <a16:creationId xmlns:a16="http://schemas.microsoft.com/office/drawing/2014/main" id="{0322214E-3AB3-4C24-A524-2CE8418A11BD}"/>
              </a:ext>
            </a:extLst>
          </p:cNvPr>
          <p:cNvCxnSpPr>
            <a:cxnSpLocks/>
          </p:cNvCxnSpPr>
          <p:nvPr/>
        </p:nvCxnSpPr>
        <p:spPr>
          <a:xfrm>
            <a:off x="695325" y="6516000"/>
            <a:ext cx="10810875"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98619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5.sv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4.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A8CC0-0557-4F6E-AB4D-DF66A01468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F94AD9-CB72-4456-AF76-C8A0CF5666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A19EA96-E8E7-4E87-8565-C7B83E2658F4}"/>
              </a:ext>
            </a:extLst>
          </p:cNvPr>
          <p:cNvSpPr>
            <a:spLocks noGrp="1"/>
          </p:cNvSpPr>
          <p:nvPr>
            <p:ph type="sldNum" sz="quarter" idx="4"/>
          </p:nvPr>
        </p:nvSpPr>
        <p:spPr>
          <a:xfrm>
            <a:off x="0" y="6492875"/>
            <a:ext cx="575733" cy="365125"/>
          </a:xfrm>
          <a:prstGeom prst="rect">
            <a:avLst/>
          </a:prstGeom>
        </p:spPr>
        <p:txBody>
          <a:bodyPr vert="horz" lIns="91440" tIns="45720" rIns="91440" bIns="45720" rtlCol="0" anchor="ctr"/>
          <a:lstStyle>
            <a:lvl1pPr algn="ctr">
              <a:defRPr sz="1200">
                <a:solidFill>
                  <a:srgbClr val="666766"/>
                </a:solidFill>
                <a:latin typeface="Arial Narrow" panose="020B0606020202030204" pitchFamily="34" charset="0"/>
              </a:defRPr>
            </a:lvl1pPr>
          </a:lstStyle>
          <a:p>
            <a:fld id="{CFAA9811-4318-4AEB-BE51-5DD2B974373A}" type="slidenum">
              <a:rPr lang="en-US" smtClean="0"/>
              <a:pPr/>
              <a:t>‹#›</a:t>
            </a:fld>
            <a:endParaRPr lang="en-US"/>
          </a:p>
        </p:txBody>
      </p:sp>
    </p:spTree>
    <p:extLst>
      <p:ext uri="{BB962C8B-B14F-4D97-AF65-F5344CB8AC3E}">
        <p14:creationId xmlns:p14="http://schemas.microsoft.com/office/powerpoint/2010/main" val="289281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rgbClr val="666766"/>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666766"/>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666766"/>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666766"/>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666766"/>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766"/>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Table 15">
            <a:extLst>
              <a:ext uri="{FF2B5EF4-FFF2-40B4-BE49-F238E27FC236}">
                <a16:creationId xmlns:a16="http://schemas.microsoft.com/office/drawing/2014/main" id="{DEBD90AC-FD60-41F4-9529-E31232224E59}"/>
              </a:ext>
            </a:extLst>
          </p:cNvPr>
          <p:cNvGraphicFramePr>
            <a:graphicFrameLocks noGrp="1"/>
          </p:cNvGraphicFramePr>
          <p:nvPr>
            <p:extLst>
              <p:ext uri="{D42A27DB-BD31-4B8C-83A1-F6EECF244321}">
                <p14:modId xmlns:p14="http://schemas.microsoft.com/office/powerpoint/2010/main" val="2588235611"/>
              </p:ext>
            </p:extLst>
          </p:nvPr>
        </p:nvGraphicFramePr>
        <p:xfrm>
          <a:off x="-362400" y="-365400"/>
          <a:ext cx="12916800" cy="75888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3706908691"/>
                    </a:ext>
                  </a:extLst>
                </a:gridCol>
                <a:gridCol w="698400">
                  <a:extLst>
                    <a:ext uri="{9D8B030D-6E8A-4147-A177-3AD203B41FA5}">
                      <a16:colId xmlns:a16="http://schemas.microsoft.com/office/drawing/2014/main" val="1122517581"/>
                    </a:ext>
                  </a:extLst>
                </a:gridCol>
                <a:gridCol w="900000">
                  <a:extLst>
                    <a:ext uri="{9D8B030D-6E8A-4147-A177-3AD203B41FA5}">
                      <a16:colId xmlns:a16="http://schemas.microsoft.com/office/drawing/2014/main" val="3921436069"/>
                    </a:ext>
                  </a:extLst>
                </a:gridCol>
                <a:gridCol w="900000">
                  <a:extLst>
                    <a:ext uri="{9D8B030D-6E8A-4147-A177-3AD203B41FA5}">
                      <a16:colId xmlns:a16="http://schemas.microsoft.com/office/drawing/2014/main" val="461690647"/>
                    </a:ext>
                  </a:extLst>
                </a:gridCol>
                <a:gridCol w="900000">
                  <a:extLst>
                    <a:ext uri="{9D8B030D-6E8A-4147-A177-3AD203B41FA5}">
                      <a16:colId xmlns:a16="http://schemas.microsoft.com/office/drawing/2014/main" val="3176828646"/>
                    </a:ext>
                  </a:extLst>
                </a:gridCol>
                <a:gridCol w="900000">
                  <a:extLst>
                    <a:ext uri="{9D8B030D-6E8A-4147-A177-3AD203B41FA5}">
                      <a16:colId xmlns:a16="http://schemas.microsoft.com/office/drawing/2014/main" val="4171762685"/>
                    </a:ext>
                  </a:extLst>
                </a:gridCol>
                <a:gridCol w="900000">
                  <a:extLst>
                    <a:ext uri="{9D8B030D-6E8A-4147-A177-3AD203B41FA5}">
                      <a16:colId xmlns:a16="http://schemas.microsoft.com/office/drawing/2014/main" val="2201640941"/>
                    </a:ext>
                  </a:extLst>
                </a:gridCol>
                <a:gridCol w="900000">
                  <a:extLst>
                    <a:ext uri="{9D8B030D-6E8A-4147-A177-3AD203B41FA5}">
                      <a16:colId xmlns:a16="http://schemas.microsoft.com/office/drawing/2014/main" val="3985058925"/>
                    </a:ext>
                  </a:extLst>
                </a:gridCol>
                <a:gridCol w="900000">
                  <a:extLst>
                    <a:ext uri="{9D8B030D-6E8A-4147-A177-3AD203B41FA5}">
                      <a16:colId xmlns:a16="http://schemas.microsoft.com/office/drawing/2014/main" val="2520456441"/>
                    </a:ext>
                  </a:extLst>
                </a:gridCol>
                <a:gridCol w="900000">
                  <a:extLst>
                    <a:ext uri="{9D8B030D-6E8A-4147-A177-3AD203B41FA5}">
                      <a16:colId xmlns:a16="http://schemas.microsoft.com/office/drawing/2014/main" val="3882555492"/>
                    </a:ext>
                  </a:extLst>
                </a:gridCol>
                <a:gridCol w="900000">
                  <a:extLst>
                    <a:ext uri="{9D8B030D-6E8A-4147-A177-3AD203B41FA5}">
                      <a16:colId xmlns:a16="http://schemas.microsoft.com/office/drawing/2014/main" val="1630932600"/>
                    </a:ext>
                  </a:extLst>
                </a:gridCol>
                <a:gridCol w="900000">
                  <a:extLst>
                    <a:ext uri="{9D8B030D-6E8A-4147-A177-3AD203B41FA5}">
                      <a16:colId xmlns:a16="http://schemas.microsoft.com/office/drawing/2014/main" val="4253300143"/>
                    </a:ext>
                  </a:extLst>
                </a:gridCol>
                <a:gridCol w="900000">
                  <a:extLst>
                    <a:ext uri="{9D8B030D-6E8A-4147-A177-3AD203B41FA5}">
                      <a16:colId xmlns:a16="http://schemas.microsoft.com/office/drawing/2014/main" val="3197937433"/>
                    </a:ext>
                  </a:extLst>
                </a:gridCol>
                <a:gridCol w="900000">
                  <a:extLst>
                    <a:ext uri="{9D8B030D-6E8A-4147-A177-3AD203B41FA5}">
                      <a16:colId xmlns:a16="http://schemas.microsoft.com/office/drawing/2014/main" val="2775328341"/>
                    </a:ext>
                  </a:extLst>
                </a:gridCol>
                <a:gridCol w="698400">
                  <a:extLst>
                    <a:ext uri="{9D8B030D-6E8A-4147-A177-3AD203B41FA5}">
                      <a16:colId xmlns:a16="http://schemas.microsoft.com/office/drawing/2014/main" val="3434562342"/>
                    </a:ext>
                  </a:extLst>
                </a:gridCol>
                <a:gridCol w="360000">
                  <a:extLst>
                    <a:ext uri="{9D8B030D-6E8A-4147-A177-3AD203B41FA5}">
                      <a16:colId xmlns:a16="http://schemas.microsoft.com/office/drawing/2014/main" val="2670757722"/>
                    </a:ext>
                  </a:extLst>
                </a:gridCol>
              </a:tblGrid>
              <a:tr h="360000">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tc>
                  <a:txBody>
                    <a:bodyPr/>
                    <a:lstStyle/>
                    <a:p>
                      <a:pPr algn="ctr"/>
                      <a:r>
                        <a:rPr lang="nb-NO" sz="700" dirty="0" err="1">
                          <a:solidFill>
                            <a:schemeClr val="bg1"/>
                          </a:solidFill>
                        </a:rPr>
                        <a:t>Left</a:t>
                      </a:r>
                      <a:r>
                        <a:rPr lang="nb-NO" sz="700" dirty="0">
                          <a:solidFill>
                            <a:schemeClr val="bg1"/>
                          </a:solidFill>
                        </a:rPr>
                        <a: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dirty="0">
                          <a:solidFill>
                            <a:schemeClr val="bg1"/>
                          </a:solidFill>
                        </a:rPr>
                        <a:t>1</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10</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11</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Right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extLst>
                  <a:ext uri="{0D108BD9-81ED-4DB2-BD59-A6C34878D82A}">
                    <a16:rowId xmlns:a16="http://schemas.microsoft.com/office/drawing/2014/main" val="1267116639"/>
                  </a:ext>
                </a:extLst>
              </a:tr>
              <a:tr h="824400">
                <a:tc>
                  <a:txBody>
                    <a:bodyPr/>
                    <a:lstStyle/>
                    <a:p>
                      <a:pPr algn="ctr"/>
                      <a:r>
                        <a:rPr lang="nb-NO" sz="700" dirty="0">
                          <a:solidFill>
                            <a:schemeClr val="bg1"/>
                          </a:solidFill>
                        </a:rPr>
                        <a:t>Logo Space</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Logo </a:t>
                      </a:r>
                      <a:r>
                        <a:rPr lang="nb-NO" sz="700" dirty="0" err="1">
                          <a:solidFill>
                            <a:schemeClr val="bg1"/>
                          </a:solidFill>
                        </a:rPr>
                        <a:t>space</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284756019"/>
                  </a:ext>
                </a:extLst>
              </a:tr>
              <a:tr h="594000">
                <a:tc>
                  <a:txBody>
                    <a:bodyPr/>
                    <a:lstStyle/>
                    <a:p>
                      <a:pPr algn="ctr"/>
                      <a:r>
                        <a:rPr lang="nb-NO" sz="700" dirty="0">
                          <a:solidFill>
                            <a:schemeClr val="bg1"/>
                          </a:solidFill>
                        </a:rPr>
                        <a:t>1</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628835"/>
                  </a:ext>
                </a:extLst>
              </a:tr>
              <a:tr h="594000">
                <a:tc>
                  <a:txBody>
                    <a:bodyPr/>
                    <a:lstStyle/>
                    <a:p>
                      <a:pPr algn="ctr"/>
                      <a:r>
                        <a:rPr lang="nb-NO" sz="700" dirty="0">
                          <a:solidFill>
                            <a:schemeClr val="bg1"/>
                          </a:solidFill>
                        </a:rPr>
                        <a:t>2</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786395"/>
                  </a:ext>
                </a:extLst>
              </a:tr>
              <a:tr h="594000">
                <a:tc>
                  <a:txBody>
                    <a:bodyPr/>
                    <a:lstStyle/>
                    <a:p>
                      <a:pPr algn="ctr"/>
                      <a:r>
                        <a:rPr lang="nb-NO" sz="700" dirty="0">
                          <a:solidFill>
                            <a:schemeClr val="bg1"/>
                          </a:solidFill>
                        </a:rPr>
                        <a:t>3</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840466"/>
                  </a:ext>
                </a:extLst>
              </a:tr>
              <a:tr h="594000">
                <a:tc>
                  <a:txBody>
                    <a:bodyPr/>
                    <a:lstStyle/>
                    <a:p>
                      <a:pPr algn="ctr"/>
                      <a:r>
                        <a:rPr lang="nb-NO" sz="700" dirty="0">
                          <a:solidFill>
                            <a:schemeClr val="bg1"/>
                          </a:solidFill>
                        </a:rPr>
                        <a:t>4</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749273"/>
                  </a:ext>
                </a:extLst>
              </a:tr>
              <a:tr h="594000">
                <a:tc>
                  <a:txBody>
                    <a:bodyPr/>
                    <a:lstStyle/>
                    <a:p>
                      <a:pPr algn="ctr"/>
                      <a:r>
                        <a:rPr lang="nb-NO" sz="700" dirty="0">
                          <a:solidFill>
                            <a:schemeClr val="bg1"/>
                          </a:solidFill>
                        </a:rPr>
                        <a:t>5</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9297255"/>
                  </a:ext>
                </a:extLst>
              </a:tr>
              <a:tr h="594000">
                <a:tc>
                  <a:txBody>
                    <a:bodyPr/>
                    <a:lstStyle/>
                    <a:p>
                      <a:pPr algn="ctr"/>
                      <a:r>
                        <a:rPr lang="nb-NO" sz="700" dirty="0">
                          <a:solidFill>
                            <a:schemeClr val="bg1"/>
                          </a:solidFill>
                        </a:rPr>
                        <a:t>6</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784121"/>
                  </a:ext>
                </a:extLst>
              </a:tr>
              <a:tr h="594000">
                <a:tc>
                  <a:txBody>
                    <a:bodyPr/>
                    <a:lstStyle/>
                    <a:p>
                      <a:pPr algn="ctr"/>
                      <a:r>
                        <a:rPr lang="nb-NO" sz="700" dirty="0">
                          <a:solidFill>
                            <a:schemeClr val="bg1"/>
                          </a:solidFill>
                        </a:rPr>
                        <a:t>7</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9926277"/>
                  </a:ext>
                </a:extLst>
              </a:tr>
              <a:tr h="594000">
                <a:tc>
                  <a:txBody>
                    <a:bodyPr/>
                    <a:lstStyle/>
                    <a:p>
                      <a:pPr algn="ctr"/>
                      <a:r>
                        <a:rPr lang="nb-NO" sz="700" dirty="0">
                          <a:solidFill>
                            <a:schemeClr val="bg1"/>
                          </a:solidFill>
                        </a:rPr>
                        <a:t>8</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0813238"/>
                  </a:ext>
                </a:extLst>
              </a:tr>
              <a:tr h="594000">
                <a:tc>
                  <a:txBody>
                    <a:bodyPr/>
                    <a:lstStyle/>
                    <a:p>
                      <a:pPr algn="ctr"/>
                      <a:r>
                        <a:rPr lang="nb-NO" sz="700" dirty="0">
                          <a:solidFill>
                            <a:schemeClr val="bg1"/>
                          </a:solidFill>
                        </a:rPr>
                        <a:t>9</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967900"/>
                  </a:ext>
                </a:extLst>
              </a:tr>
              <a:tr h="698400">
                <a:tc>
                  <a:txBody>
                    <a:bodyPr/>
                    <a:lstStyle/>
                    <a:p>
                      <a:pPr algn="ctr"/>
                      <a:r>
                        <a:rPr lang="nb-NO" sz="700" dirty="0" err="1">
                          <a:solidFill>
                            <a:schemeClr val="bg1"/>
                          </a:solidFill>
                        </a:rPr>
                        <a:t>Bottom</a:t>
                      </a:r>
                      <a:r>
                        <a:rPr lang="nb-NO" sz="700" dirty="0">
                          <a:solidFill>
                            <a:schemeClr val="bg1"/>
                          </a:solidFill>
                        </a:rPr>
                        <a:t> margin</a:t>
                      </a:r>
                      <a:endParaRPr lang="en-GB" sz="700" dirty="0">
                        <a:solidFill>
                          <a:schemeClr val="bg1"/>
                        </a:solidFill>
                      </a:endParaRPr>
                    </a:p>
                  </a:txBody>
                  <a:tcPr marL="0" marR="0" marT="0" marB="0" vert="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err="1">
                          <a:solidFill>
                            <a:schemeClr val="bg1"/>
                          </a:solidFill>
                        </a:rPr>
                        <a:t>Bottom</a:t>
                      </a:r>
                      <a:r>
                        <a:rPr lang="nb-NO" sz="700" dirty="0">
                          <a:solidFill>
                            <a:schemeClr val="bg1"/>
                          </a:solidFill>
                        </a:rPr>
                        <a:t> margin</a:t>
                      </a:r>
                      <a:endParaRPr lang="en-GB" sz="700" dirty="0">
                        <a:solidFill>
                          <a:schemeClr val="bg1"/>
                        </a:solidFill>
                      </a:endParaRP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2749541604"/>
                  </a:ext>
                </a:extLst>
              </a:tr>
              <a:tr h="360000">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bg1">
                          <a:lumMod val="50000"/>
                        </a:schemeClr>
                      </a:fgClr>
                      <a:bgClr>
                        <a:schemeClr val="bg1"/>
                      </a:bgClr>
                    </a:pattFill>
                  </a:tcPr>
                </a:tc>
                <a:tc>
                  <a:txBody>
                    <a:bodyPr/>
                    <a:lstStyle/>
                    <a:p>
                      <a:pPr algn="ctr"/>
                      <a:r>
                        <a:rPr lang="nb-NO" sz="700" dirty="0" err="1">
                          <a:solidFill>
                            <a:schemeClr val="bg1"/>
                          </a:solidFill>
                        </a:rPr>
                        <a:t>Left</a:t>
                      </a:r>
                      <a:r>
                        <a:rPr lang="nb-NO" sz="700" dirty="0">
                          <a:solidFill>
                            <a:schemeClr val="bg1"/>
                          </a:solidFill>
                        </a:rPr>
                        <a: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nb-NO" sz="700" dirty="0">
                          <a:solidFill>
                            <a:schemeClr val="bg1"/>
                          </a:solidFill>
                        </a:rPr>
                        <a:t>1</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3</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4</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5</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6</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7</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8</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9</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10</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11</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12</a:t>
                      </a:r>
                      <a:endParaRPr lang="en-GB" sz="700" dirty="0">
                        <a:solidFill>
                          <a:schemeClr val="bg1"/>
                        </a:solidFill>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b-NO" sz="700" dirty="0">
                          <a:solidFill>
                            <a:schemeClr val="bg1"/>
                          </a:solidFill>
                        </a:rPr>
                        <a:t>Right margin</a:t>
                      </a: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GB" sz="7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DnDiag">
                      <a:fgClr>
                        <a:schemeClr val="bg1">
                          <a:lumMod val="50000"/>
                        </a:schemeClr>
                      </a:fgClr>
                      <a:bgClr>
                        <a:schemeClr val="bg1"/>
                      </a:bgClr>
                    </a:pattFill>
                  </a:tcPr>
                </a:tc>
                <a:extLst>
                  <a:ext uri="{0D108BD9-81ED-4DB2-BD59-A6C34878D82A}">
                    <a16:rowId xmlns:a16="http://schemas.microsoft.com/office/drawing/2014/main" val="87438051"/>
                  </a:ext>
                </a:extLst>
              </a:tr>
            </a:tbl>
          </a:graphicData>
        </a:graphic>
      </p:graphicFrame>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4296" y="820012"/>
            <a:ext cx="10797447" cy="595007"/>
          </a:xfrm>
          <a:prstGeom prst="rect">
            <a:avLst/>
          </a:prstGeom>
        </p:spPr>
        <p:txBody>
          <a:bodyPr vert="horz" lIns="0" tIns="180000" rIns="0" bIns="0" rtlCol="0" anchor="t">
            <a:no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8360" y="1800000"/>
            <a:ext cx="10789317" cy="4355904"/>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CFAA9811-4318-4AEB-BE51-5DD2B974373A}" type="slidenum">
              <a:rPr lang="en-US" smtClean="0"/>
              <a:pPr/>
              <a:t>‹#›</a:t>
            </a:fld>
            <a:endParaRPr lang="en-US"/>
          </a:p>
        </p:txBody>
      </p:sp>
      <p:sp>
        <p:nvSpPr>
          <p:cNvPr id="36" name="Classification">
            <a:extLst>
              <a:ext uri="{FF2B5EF4-FFF2-40B4-BE49-F238E27FC236}">
                <a16:creationId xmlns:a16="http://schemas.microsoft.com/office/drawing/2014/main" id="{CCE8DDFB-884A-4040-A8EB-D8221E682614}"/>
              </a:ext>
            </a:extLst>
          </p:cNvPr>
          <p:cNvSpPr txBox="1"/>
          <p:nvPr/>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dirty="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dirty="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430219" y="175144"/>
            <a:ext cx="1078648" cy="427693"/>
          </a:xfrm>
          <a:prstGeom prst="rect">
            <a:avLst/>
          </a:prstGeom>
        </p:spPr>
      </p:pic>
      <p:graphicFrame>
        <p:nvGraphicFramePr>
          <p:cNvPr id="17" name="Table 17">
            <a:extLst>
              <a:ext uri="{FF2B5EF4-FFF2-40B4-BE49-F238E27FC236}">
                <a16:creationId xmlns:a16="http://schemas.microsoft.com/office/drawing/2014/main" id="{A9751D39-C401-4890-BA02-013724A8DE6D}"/>
              </a:ext>
            </a:extLst>
          </p:cNvPr>
          <p:cNvGraphicFramePr>
            <a:graphicFrameLocks noGrp="1"/>
          </p:cNvGraphicFramePr>
          <p:nvPr>
            <p:extLst>
              <p:ext uri="{D42A27DB-BD31-4B8C-83A1-F6EECF244321}">
                <p14:modId xmlns:p14="http://schemas.microsoft.com/office/powerpoint/2010/main" val="4194168426"/>
              </p:ext>
            </p:extLst>
          </p:nvPr>
        </p:nvGraphicFramePr>
        <p:xfrm>
          <a:off x="12552080" y="821391"/>
          <a:ext cx="651031" cy="5405777"/>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232980812"/>
                    </a:ext>
                  </a:extLst>
                </a:gridCol>
                <a:gridCol w="116840">
                  <a:extLst>
                    <a:ext uri="{9D8B030D-6E8A-4147-A177-3AD203B41FA5}">
                      <a16:colId xmlns:a16="http://schemas.microsoft.com/office/drawing/2014/main" val="754942325"/>
                    </a:ext>
                  </a:extLst>
                </a:gridCol>
                <a:gridCol w="102191">
                  <a:extLst>
                    <a:ext uri="{9D8B030D-6E8A-4147-A177-3AD203B41FA5}">
                      <a16:colId xmlns:a16="http://schemas.microsoft.com/office/drawing/2014/main" val="939013712"/>
                    </a:ext>
                  </a:extLst>
                </a:gridCol>
                <a:gridCol w="216000">
                  <a:extLst>
                    <a:ext uri="{9D8B030D-6E8A-4147-A177-3AD203B41FA5}">
                      <a16:colId xmlns:a16="http://schemas.microsoft.com/office/drawing/2014/main" val="3840829785"/>
                    </a:ext>
                  </a:extLst>
                </a:gridCol>
              </a:tblGrid>
              <a:tr h="288771">
                <a:tc gridSpan="4">
                  <a:txBody>
                    <a:bodyPr/>
                    <a:lstStyle/>
                    <a:p>
                      <a:pPr algn="ctr"/>
                      <a:r>
                        <a:rPr lang="nb-NO" sz="600" b="0" dirty="0" err="1">
                          <a:solidFill>
                            <a:schemeClr val="bg1"/>
                          </a:solidFill>
                        </a:rPr>
                        <a:t>Primary</a:t>
                      </a:r>
                      <a:r>
                        <a:rPr lang="nb-NO" sz="600" b="0" dirty="0">
                          <a:solidFill>
                            <a:schemeClr val="bg1"/>
                          </a:solidFill>
                        </a:rPr>
                        <a:t> </a:t>
                      </a:r>
                      <a:r>
                        <a:rPr lang="nb-NO" sz="600" b="0" dirty="0" err="1">
                          <a:solidFill>
                            <a:schemeClr val="bg1"/>
                          </a:solidFill>
                        </a:rPr>
                        <a:t>colors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25407568"/>
                  </a:ext>
                </a:extLst>
              </a:tr>
              <a:tr h="216578">
                <a:tc gridSpan="2">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gridSpan="2">
                  <a:txBody>
                    <a:bodyPr/>
                    <a:lstStyle/>
                    <a:p>
                      <a:endParaRPr lang="en-GB" dirty="0"/>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1243"/>
                    </a:solidFill>
                  </a:tcPr>
                </a:tc>
                <a:tc hMerge="1">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33333"/>
                    </a:solidFill>
                  </a:tcPr>
                </a:tc>
                <a:extLst>
                  <a:ext uri="{0D108BD9-81ED-4DB2-BD59-A6C34878D82A}">
                    <a16:rowId xmlns:a16="http://schemas.microsoft.com/office/drawing/2014/main" val="2818077592"/>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solid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20499123"/>
                  </a:ext>
                </a:extLst>
              </a:tr>
              <a:tr h="288771">
                <a:tc gridSpan="4">
                  <a:txBody>
                    <a:bodyPr/>
                    <a:lstStyle/>
                    <a:p>
                      <a:pPr algn="ctr"/>
                      <a:r>
                        <a:rPr lang="nb-NO" sz="600" b="0" dirty="0" err="1">
                          <a:solidFill>
                            <a:schemeClr val="bg1"/>
                          </a:solidFill>
                        </a:rPr>
                        <a:t>Secondary</a:t>
                      </a:r>
                      <a:r>
                        <a:rPr lang="nb-NO" sz="600" b="0" dirty="0">
                          <a:solidFill>
                            <a:schemeClr val="bg1"/>
                          </a:solidFill>
                        </a:rPr>
                        <a:t> </a:t>
                      </a:r>
                      <a:r>
                        <a:rPr lang="nb-NO" sz="600" b="0" dirty="0" err="1">
                          <a:solidFill>
                            <a:schemeClr val="bg1"/>
                          </a:solidFill>
                        </a:rPr>
                        <a:t>colors</a:t>
                      </a:r>
                      <a:r>
                        <a:rPr lang="nb-NO" sz="600" b="0" dirty="0">
                          <a:solidFill>
                            <a:schemeClr val="bg1"/>
                          </a:solidFill>
                        </a:rPr>
                        <a:t> </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63042197"/>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499669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1"/>
                    </a:solidFill>
                  </a:tcPr>
                </a:tc>
                <a:tc gridSpan="2">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713678500"/>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solidFill>
                  </a:tcPr>
                </a:tc>
                <a:tc hMerge="1">
                  <a:txBody>
                    <a:bodyPr/>
                    <a:lstStyle/>
                    <a:p>
                      <a:endParaRPr lang="en-GB"/>
                    </a:p>
                  </a:txBody>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95822879"/>
                  </a:ext>
                </a:extLst>
              </a:tr>
              <a:tr h="366740">
                <a:tc gridSpan="4">
                  <a:txBody>
                    <a:bodyPr/>
                    <a:lstStyle/>
                    <a:p>
                      <a:pPr algn="ctr"/>
                      <a:r>
                        <a:rPr lang="nb-NO" sz="600" b="0" dirty="0">
                          <a:solidFill>
                            <a:schemeClr val="bg1"/>
                          </a:solidFill>
                        </a:rPr>
                        <a:t>Tints for </a:t>
                      </a:r>
                      <a:r>
                        <a:rPr lang="nb-NO" sz="600" b="0" dirty="0" err="1">
                          <a:solidFill>
                            <a:schemeClr val="bg1"/>
                          </a:solidFill>
                        </a:rPr>
                        <a:t>charts</a:t>
                      </a:r>
                      <a:r>
                        <a:rPr lang="nb-NO" sz="600" b="0" dirty="0">
                          <a:solidFill>
                            <a:schemeClr val="bg1"/>
                          </a:solidFill>
                        </a:rPr>
                        <a:t> </a:t>
                      </a:r>
                      <a:br>
                        <a:rPr lang="nb-NO" sz="600" b="0" dirty="0">
                          <a:solidFill>
                            <a:schemeClr val="bg1"/>
                          </a:solidFill>
                        </a:rPr>
                      </a:br>
                      <a:r>
                        <a:rPr lang="nb-NO" sz="600" b="0" dirty="0">
                          <a:solidFill>
                            <a:schemeClr val="bg1"/>
                          </a:solidFill>
                        </a:rPr>
                        <a:t>and </a:t>
                      </a:r>
                      <a:r>
                        <a:rPr lang="nb-NO" sz="600" b="0" dirty="0" err="1">
                          <a:solidFill>
                            <a:schemeClr val="bg1"/>
                          </a:solidFill>
                        </a:rPr>
                        <a:t>infographics</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234751124"/>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43746"/>
                    </a:solidFill>
                  </a:tcPr>
                </a:tc>
                <a:tc gridSpan="2">
                  <a:txBody>
                    <a:bodyPr/>
                    <a:lstStyle/>
                    <a:p>
                      <a:pPr algn="ctr"/>
                      <a:r>
                        <a:rPr lang="nb-NO" sz="600" b="0" dirty="0">
                          <a:solidFill>
                            <a:schemeClr val="bg1"/>
                          </a:solidFill>
                        </a:rPr>
                        <a:t>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007079"/>
                    </a:solidFill>
                  </a:tcPr>
                </a:tc>
                <a:extLst>
                  <a:ext uri="{0D108BD9-81ED-4DB2-BD59-A6C34878D82A}">
                    <a16:rowId xmlns:a16="http://schemas.microsoft.com/office/drawing/2014/main" val="2992383182"/>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24756"/>
                    </a:solidFill>
                  </a:tcPr>
                </a:tc>
                <a:tc gridSpan="2">
                  <a:txBody>
                    <a:bodyPr/>
                    <a:lstStyle/>
                    <a:p>
                      <a:pPr algn="ctr"/>
                      <a:r>
                        <a:rPr lang="nb-NO" sz="600" b="0" dirty="0">
                          <a:solidFill>
                            <a:schemeClr val="bg1"/>
                          </a:solidFill>
                        </a:rPr>
                        <a:t>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157D85"/>
                    </a:solidFill>
                  </a:tcPr>
                </a:tc>
                <a:extLst>
                  <a:ext uri="{0D108BD9-81ED-4DB2-BD59-A6C34878D82A}">
                    <a16:rowId xmlns:a16="http://schemas.microsoft.com/office/drawing/2014/main" val="360404325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425768"/>
                    </a:solidFill>
                  </a:tcPr>
                </a:tc>
                <a:tc gridSpan="2">
                  <a:txBody>
                    <a:bodyPr/>
                    <a:lstStyle/>
                    <a:p>
                      <a:pPr algn="ctr"/>
                      <a:r>
                        <a:rPr lang="nb-NO" sz="600" b="0" dirty="0">
                          <a:solidFill>
                            <a:schemeClr val="bg1"/>
                          </a:solidFill>
                        </a:rPr>
                        <a:t>3</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2A8B92"/>
                    </a:solidFill>
                  </a:tcPr>
                </a:tc>
                <a:extLst>
                  <a:ext uri="{0D108BD9-81ED-4DB2-BD59-A6C34878D82A}">
                    <a16:rowId xmlns:a16="http://schemas.microsoft.com/office/drawing/2014/main" val="3144271361"/>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06778"/>
                    </a:solidFill>
                  </a:tcPr>
                </a:tc>
                <a:tc gridSpan="2">
                  <a:txBody>
                    <a:bodyPr/>
                    <a:lstStyle/>
                    <a:p>
                      <a:pPr algn="ctr"/>
                      <a:r>
                        <a:rPr lang="nb-NO" sz="600" b="0" dirty="0">
                          <a:solidFill>
                            <a:schemeClr val="bg1"/>
                          </a:solidFill>
                        </a:rPr>
                        <a:t>4</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3F989E"/>
                    </a:solidFill>
                  </a:tcPr>
                </a:tc>
                <a:extLst>
                  <a:ext uri="{0D108BD9-81ED-4DB2-BD59-A6C34878D82A}">
                    <a16:rowId xmlns:a16="http://schemas.microsoft.com/office/drawing/2014/main" val="218565072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F778A"/>
                    </a:solidFill>
                  </a:tcPr>
                </a:tc>
                <a:tc gridSpan="2">
                  <a:txBody>
                    <a:bodyPr/>
                    <a:lstStyle/>
                    <a:p>
                      <a:pPr algn="ctr"/>
                      <a:r>
                        <a:rPr lang="nb-NO" sz="600" b="0" dirty="0">
                          <a:solidFill>
                            <a:schemeClr val="bg1"/>
                          </a:solidFill>
                        </a:rPr>
                        <a:t>5</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54A5AB"/>
                    </a:solidFill>
                  </a:tcPr>
                </a:tc>
                <a:extLst>
                  <a:ext uri="{0D108BD9-81ED-4DB2-BD59-A6C34878D82A}">
                    <a16:rowId xmlns:a16="http://schemas.microsoft.com/office/drawing/2014/main" val="6845432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D889A"/>
                    </a:solidFill>
                  </a:tcPr>
                </a:tc>
                <a:tc gridSpan="2">
                  <a:txBody>
                    <a:bodyPr/>
                    <a:lstStyle/>
                    <a:p>
                      <a:pPr algn="ctr"/>
                      <a:r>
                        <a:rPr lang="nb-NO" sz="600" b="0" dirty="0">
                          <a:solidFill>
                            <a:schemeClr val="bg1"/>
                          </a:solidFill>
                        </a:rPr>
                        <a:t>6</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9B3B7"/>
                    </a:solidFill>
                  </a:tcPr>
                </a:tc>
                <a:extLst>
                  <a:ext uri="{0D108BD9-81ED-4DB2-BD59-A6C34878D82A}">
                    <a16:rowId xmlns:a16="http://schemas.microsoft.com/office/drawing/2014/main" val="2948959910"/>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C98AB"/>
                    </a:solidFill>
                  </a:tcPr>
                </a:tc>
                <a:tc gridSpan="2">
                  <a:txBody>
                    <a:bodyPr/>
                    <a:lstStyle/>
                    <a:p>
                      <a:pPr algn="ctr"/>
                      <a:r>
                        <a:rPr lang="nb-NO" sz="600" b="0" dirty="0">
                          <a:solidFill>
                            <a:schemeClr val="bg1"/>
                          </a:solidFill>
                        </a:rPr>
                        <a:t>7</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EC1C2"/>
                    </a:solidFill>
                  </a:tcPr>
                </a:tc>
                <a:extLst>
                  <a:ext uri="{0D108BD9-81ED-4DB2-BD59-A6C34878D82A}">
                    <a16:rowId xmlns:a16="http://schemas.microsoft.com/office/drawing/2014/main" val="96811785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8BA8BC"/>
                    </a:solidFill>
                  </a:tcPr>
                </a:tc>
                <a:tc gridSpan="2">
                  <a:txBody>
                    <a:bodyPr/>
                    <a:lstStyle/>
                    <a:p>
                      <a:pPr algn="ctr"/>
                      <a:r>
                        <a:rPr lang="nb-NO" sz="600" b="0" dirty="0">
                          <a:solidFill>
                            <a:schemeClr val="bg1"/>
                          </a:solidFill>
                        </a:rPr>
                        <a:t>8</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3CECE"/>
                    </a:solidFill>
                  </a:tcPr>
                </a:tc>
                <a:extLst>
                  <a:ext uri="{0D108BD9-81ED-4DB2-BD59-A6C34878D82A}">
                    <a16:rowId xmlns:a16="http://schemas.microsoft.com/office/drawing/2014/main" val="2878782556"/>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99B8CD"/>
                    </a:solidFill>
                  </a:tcPr>
                </a:tc>
                <a:tc gridSpan="2">
                  <a:txBody>
                    <a:bodyPr/>
                    <a:lstStyle/>
                    <a:p>
                      <a:pPr algn="ctr"/>
                      <a:r>
                        <a:rPr lang="nb-NO" sz="600" b="0" dirty="0">
                          <a:solidFill>
                            <a:schemeClr val="bg1"/>
                          </a:solidFill>
                        </a:rPr>
                        <a:t>9</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D9D6"/>
                    </a:solidFill>
                  </a:tcPr>
                </a:tc>
                <a:extLst>
                  <a:ext uri="{0D108BD9-81ED-4DB2-BD59-A6C34878D82A}">
                    <a16:rowId xmlns:a16="http://schemas.microsoft.com/office/drawing/2014/main" val="25035680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A8C8DE"/>
                    </a:solidFill>
                  </a:tcPr>
                </a:tc>
                <a:tc gridSpan="2">
                  <a:txBody>
                    <a:bodyPr/>
                    <a:lstStyle/>
                    <a:p>
                      <a:pPr algn="ctr"/>
                      <a:r>
                        <a:rPr lang="nb-NO" sz="600" b="0" dirty="0">
                          <a:solidFill>
                            <a:schemeClr val="bg1"/>
                          </a:solidFill>
                        </a:rPr>
                        <a:t>10</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DE4DD"/>
                    </a:solidFill>
                  </a:tcPr>
                </a:tc>
                <a:extLst>
                  <a:ext uri="{0D108BD9-81ED-4DB2-BD59-A6C34878D82A}">
                    <a16:rowId xmlns:a16="http://schemas.microsoft.com/office/drawing/2014/main" val="413714745"/>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BFD9E9"/>
                    </a:solidFill>
                  </a:tcPr>
                </a:tc>
                <a:tc gridSpan="2">
                  <a:txBody>
                    <a:bodyPr/>
                    <a:lstStyle/>
                    <a:p>
                      <a:pPr algn="ctr"/>
                      <a:r>
                        <a:rPr lang="nb-NO" sz="600" b="0" dirty="0">
                          <a:solidFill>
                            <a:schemeClr val="bg1"/>
                          </a:solidFill>
                        </a:rPr>
                        <a:t>11</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2EFE5"/>
                    </a:solidFill>
                  </a:tcPr>
                </a:tc>
                <a:extLst>
                  <a:ext uri="{0D108BD9-81ED-4DB2-BD59-A6C34878D82A}">
                    <a16:rowId xmlns:a16="http://schemas.microsoft.com/office/drawing/2014/main" val="1140613283"/>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3"/>
                    </a:solidFill>
                  </a:tcPr>
                </a:tc>
                <a:tc gridSpan="2">
                  <a:txBody>
                    <a:bodyPr/>
                    <a:lstStyle/>
                    <a:p>
                      <a:pPr algn="ctr"/>
                      <a:r>
                        <a:rPr lang="nb-NO" sz="600" b="0" dirty="0">
                          <a:solidFill>
                            <a:schemeClr val="bg1"/>
                          </a:solidFill>
                        </a:rPr>
                        <a:t>12</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a:endParaRPr lang="en-GB" sz="600" b="0" dirty="0">
                        <a:solidFill>
                          <a:schemeClr val="bg1"/>
                        </a:solidFil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3747427155"/>
                  </a:ext>
                </a:extLst>
              </a:tr>
              <a:tr h="216578">
                <a:tc gridSpan="4">
                  <a:txBody>
                    <a:bodyPr/>
                    <a:lstStyle/>
                    <a:p>
                      <a:pPr algn="ctr"/>
                      <a:endParaRPr lang="en-GB" sz="600" b="0" dirty="0">
                        <a:solidFill>
                          <a:schemeClr val="bg1"/>
                        </a:solidFill>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1402365"/>
                  </a:ext>
                </a:extLst>
              </a:tr>
              <a:tr h="288771">
                <a:tc gridSpan="4">
                  <a:txBody>
                    <a:bodyPr/>
                    <a:lstStyle/>
                    <a:p>
                      <a:pPr algn="ctr"/>
                      <a:r>
                        <a:rPr lang="nb-NO" sz="600" b="0" dirty="0" err="1">
                          <a:solidFill>
                            <a:schemeClr val="bg1"/>
                          </a:solidFill>
                        </a:rPr>
                        <a:t>Supporting</a:t>
                      </a:r>
                      <a:r>
                        <a:rPr lang="nb-NO" sz="600" b="0" dirty="0">
                          <a:solidFill>
                            <a:schemeClr val="bg1"/>
                          </a:solidFill>
                        </a:rPr>
                        <a:t> </a:t>
                      </a:r>
                      <a:r>
                        <a:rPr lang="nb-NO" sz="600" b="0" dirty="0" err="1">
                          <a:solidFill>
                            <a:schemeClr val="bg1"/>
                          </a:solidFill>
                        </a:rPr>
                        <a:t>color</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82830478"/>
                  </a:ext>
                </a:extLst>
              </a:tr>
              <a:tr h="216578">
                <a:tc>
                  <a:txBody>
                    <a:bodyPr/>
                    <a:lstStyle/>
                    <a:p>
                      <a:pPr algn="ctr"/>
                      <a:endParaRPr lang="en-GB" sz="600" b="0" dirty="0">
                        <a:solidFill>
                          <a:schemeClr val="bg1"/>
                        </a:solidFill>
                      </a:endParaRPr>
                    </a:p>
                  </a:txBody>
                  <a:tcPr marL="36000" marR="36000"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0023"/>
                    </a:solidFill>
                  </a:tcPr>
                </a:tc>
                <a:tc gridSpan="3">
                  <a:txBody>
                    <a:bodyPr/>
                    <a:lstStyle/>
                    <a:p>
                      <a:pPr algn="ctr"/>
                      <a:r>
                        <a:rPr lang="nb-NO" sz="600" b="0" dirty="0" err="1">
                          <a:solidFill>
                            <a:schemeClr val="bg1"/>
                          </a:solidFill>
                        </a:rPr>
                        <a:t>Only</a:t>
                      </a:r>
                      <a:r>
                        <a:rPr lang="nb-NO" sz="600" b="0" dirty="0">
                          <a:solidFill>
                            <a:schemeClr val="bg1"/>
                          </a:solidFill>
                        </a:rPr>
                        <a:t> </a:t>
                      </a:r>
                      <a:r>
                        <a:rPr lang="nb-NO" sz="600" b="0" dirty="0" err="1">
                          <a:solidFill>
                            <a:schemeClr val="bg1"/>
                          </a:solidFill>
                        </a:rPr>
                        <a:t>use</a:t>
                      </a:r>
                      <a:r>
                        <a:rPr lang="nb-NO" sz="600" b="0" dirty="0">
                          <a:solidFill>
                            <a:schemeClr val="bg1"/>
                          </a:solidFill>
                        </a:rPr>
                        <a:t> </a:t>
                      </a:r>
                      <a:r>
                        <a:rPr lang="nb-NO" sz="600" b="0" dirty="0" err="1">
                          <a:solidFill>
                            <a:schemeClr val="bg1"/>
                          </a:solidFill>
                        </a:rPr>
                        <a:t>if</a:t>
                      </a:r>
                      <a:r>
                        <a:rPr lang="nb-NO" sz="600" b="0" dirty="0">
                          <a:solidFill>
                            <a:schemeClr val="bg1"/>
                          </a:solidFill>
                        </a:rPr>
                        <a:t> </a:t>
                      </a:r>
                      <a:r>
                        <a:rPr lang="nb-NO" sz="600" b="0" dirty="0" err="1">
                          <a:solidFill>
                            <a:schemeClr val="bg1"/>
                          </a:solidFill>
                        </a:rPr>
                        <a:t>necessary</a:t>
                      </a:r>
                      <a:endParaRPr lang="en-GB" sz="600" b="0" dirty="0">
                        <a:solidFill>
                          <a:schemeClr val="bg1"/>
                        </a:solidFill>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sz="600" b="0" dirty="0">
                        <a:solidFill>
                          <a:schemeClr val="bg1"/>
                        </a:solidFill>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699491287"/>
                  </a:ext>
                </a:extLst>
              </a:tr>
            </a:tbl>
          </a:graphicData>
        </a:graphic>
      </p:graphicFrame>
    </p:spTree>
    <p:extLst>
      <p:ext uri="{BB962C8B-B14F-4D97-AF65-F5344CB8AC3E}">
        <p14:creationId xmlns:p14="http://schemas.microsoft.com/office/powerpoint/2010/main" val="2532976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hf hdr="0" ftr="0" dt="0"/>
  <p:txStyles>
    <p:titleStyle>
      <a:lvl1pPr algn="l" defTabSz="914400" rtl="0" eaLnBrk="1" latinLnBrk="0" hangingPunct="1">
        <a:lnSpc>
          <a:spcPct val="100000"/>
        </a:lnSpc>
        <a:spcBef>
          <a:spcPct val="0"/>
        </a:spcBef>
        <a:buNone/>
        <a:defRPr sz="2400" kern="1200">
          <a:solidFill>
            <a:srgbClr val="243746"/>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rgbClr val="243746"/>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4" orient="horz" pos="516">
          <p15:clr>
            <a:srgbClr val="F26B43"/>
          </p15:clr>
        </p15:guide>
        <p15:guide id="6" orient="horz" pos="890">
          <p15:clr>
            <a:srgbClr val="F26B43"/>
          </p15:clr>
        </p15:guide>
        <p15:guide id="8" orient="horz" pos="1265">
          <p15:clr>
            <a:srgbClr val="F26B43"/>
          </p15:clr>
        </p15:guide>
        <p15:guide id="10" orient="horz" pos="1638">
          <p15:clr>
            <a:srgbClr val="F26B43"/>
          </p15:clr>
        </p15:guide>
        <p15:guide id="14" orient="horz" pos="2013">
          <p15:clr>
            <a:srgbClr val="F26B43"/>
          </p15:clr>
        </p15:guide>
        <p15:guide id="15" orient="horz" pos="2387">
          <p15:clr>
            <a:srgbClr val="F26B43"/>
          </p15:clr>
        </p15:guide>
        <p15:guide id="18" orient="horz" pos="2760">
          <p15:clr>
            <a:srgbClr val="F26B43"/>
          </p15:clr>
        </p15:guide>
        <p15:guide id="20" orient="horz" pos="3135">
          <p15:clr>
            <a:srgbClr val="F26B43"/>
          </p15:clr>
        </p15:guide>
        <p15:guide id="21" orient="horz" pos="3510">
          <p15:clr>
            <a:srgbClr val="F26B43"/>
          </p15:clr>
        </p15:guide>
        <p15:guide id="22" pos="6675">
          <p15:clr>
            <a:srgbClr val="F26B43"/>
          </p15:clr>
        </p15:guide>
        <p15:guide id="24" pos="6108">
          <p15:clr>
            <a:srgbClr val="F26B43"/>
          </p15:clr>
        </p15:guide>
        <p15:guide id="26" pos="5541">
          <p15:clr>
            <a:srgbClr val="F26B43"/>
          </p15:clr>
        </p15:guide>
        <p15:guide id="28" pos="4974">
          <p15:clr>
            <a:srgbClr val="F26B43"/>
          </p15:clr>
        </p15:guide>
        <p15:guide id="30" pos="4407">
          <p15:clr>
            <a:srgbClr val="F26B43"/>
          </p15:clr>
        </p15:guide>
        <p15:guide id="32" pos="3840">
          <p15:clr>
            <a:srgbClr val="F26B43"/>
          </p15:clr>
        </p15:guide>
        <p15:guide id="34" pos="3273">
          <p15:clr>
            <a:srgbClr val="F26B43"/>
          </p15:clr>
        </p15:guide>
        <p15:guide id="36" pos="2706">
          <p15:clr>
            <a:srgbClr val="F26B43"/>
          </p15:clr>
        </p15:guide>
        <p15:guide id="38" pos="2139">
          <p15:clr>
            <a:srgbClr val="F26B43"/>
          </p15:clr>
        </p15:guide>
        <p15:guide id="40" pos="1572">
          <p15:clr>
            <a:srgbClr val="F26B43"/>
          </p15:clr>
        </p15:guide>
        <p15:guide id="42" pos="1005">
          <p15:clr>
            <a:srgbClr val="F26B43"/>
          </p15:clr>
        </p15:guide>
        <p15:guide id="43" orient="horz" pos="3884">
          <p15:clr>
            <a:srgbClr val="F26B43"/>
          </p15:clr>
        </p15:guide>
        <p15:guide id="44" orient="horz" pos="410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243746"/>
                </a:solidFill>
                <a:effectLst/>
                <a:uLnTx/>
                <a:uFillTx/>
                <a:latin typeface="+mj-lt"/>
                <a:ea typeface="+mj-ea"/>
                <a:cs typeface="+mj-cs"/>
              </a:rPr>
              <a:t>Embedded fonts</a:t>
            </a:r>
          </a:p>
        </p:txBody>
      </p:sp>
      <p:sp>
        <p:nvSpPr>
          <p:cNvPr id="9" name="TextBox 8">
            <a:extLst>
              <a:ext uri="{FF2B5EF4-FFF2-40B4-BE49-F238E27FC236}">
                <a16:creationId xmlns:a16="http://schemas.microsoft.com/office/drawing/2014/main" id="{B372C405-F956-4F94-95E2-A22E0C6C22EA}"/>
              </a:ext>
            </a:extLst>
          </p:cNvPr>
          <p:cNvSpPr txBox="1"/>
          <p:nvPr/>
        </p:nvSpPr>
        <p:spPr>
          <a:xfrm>
            <a:off x="666964" y="1609946"/>
            <a:ext cx="3444240" cy="2523768"/>
          </a:xfrm>
          <a:prstGeom prst="rect">
            <a:avLst/>
          </a:prstGeom>
          <a:noFill/>
        </p:spPr>
        <p:txBody>
          <a:bodyPr wrap="square" rtlCol="0">
            <a:spAutoFit/>
          </a:bodyPr>
          <a:lstStyle/>
          <a:p>
            <a:r>
              <a:rPr lang="en-GB" sz="1400" u="sng" noProof="0" dirty="0">
                <a:solidFill>
                  <a:srgbClr val="243746"/>
                </a:solidFill>
                <a:latin typeface="Equinor Medium" panose="020B0603050302040203" pitchFamily="34" charset="0"/>
              </a:rPr>
              <a:t>Font faces:</a:t>
            </a:r>
            <a:br>
              <a:rPr lang="en-GB" sz="1400" u="sng" noProof="0" dirty="0">
                <a:solidFill>
                  <a:srgbClr val="243746"/>
                </a:solidFill>
                <a:latin typeface="Equinor Medium" panose="020B0603050302040203" pitchFamily="34" charset="0"/>
              </a:rPr>
            </a:br>
            <a:endParaRPr lang="en-GB" sz="1400" u="sng" noProof="0" dirty="0">
              <a:solidFill>
                <a:srgbClr val="243746"/>
              </a:solidFill>
              <a:latin typeface="Equinor Medium" panose="020B0603050302040203" pitchFamily="34" charset="0"/>
            </a:endParaRPr>
          </a:p>
          <a:p>
            <a:r>
              <a:rPr lang="en-GB" sz="1400" noProof="0" dirty="0">
                <a:solidFill>
                  <a:srgbClr val="243746"/>
                </a:solidFill>
                <a:latin typeface="Equinor Light" panose="020B0303050302040203" pitchFamily="34" charset="0"/>
              </a:rPr>
              <a:t>Equinor Light</a:t>
            </a:r>
          </a:p>
          <a:p>
            <a:r>
              <a:rPr lang="en-GB" sz="1400" i="1" noProof="0" dirty="0">
                <a:solidFill>
                  <a:srgbClr val="243746"/>
                </a:solidFill>
                <a:latin typeface="Equinor Light" panose="020B0303050302040203" pitchFamily="34" charset="0"/>
              </a:rPr>
              <a:t>Equinor Light Italic</a:t>
            </a:r>
          </a:p>
          <a:p>
            <a:r>
              <a:rPr lang="en-GB" sz="1400" noProof="0" dirty="0">
                <a:solidFill>
                  <a:srgbClr val="243746"/>
                </a:solidFill>
                <a:latin typeface="Equinor" panose="020B0503050302040203" pitchFamily="34" charset="0"/>
              </a:rPr>
              <a:t>Equinor</a:t>
            </a:r>
            <a:r>
              <a:rPr lang="en-GB" sz="1400" noProof="0" dirty="0">
                <a:solidFill>
                  <a:srgbClr val="243746"/>
                </a:solidFill>
                <a:latin typeface="Equinor Medium" panose="020B0603050302040203" pitchFamily="34" charset="0"/>
              </a:rPr>
              <a:t> </a:t>
            </a:r>
          </a:p>
          <a:p>
            <a:r>
              <a:rPr lang="en-GB" sz="1400" i="1" noProof="0" dirty="0">
                <a:solidFill>
                  <a:srgbClr val="243746"/>
                </a:solidFill>
                <a:latin typeface="Equinor" panose="020B0503050302040203" pitchFamily="34" charset="0"/>
              </a:rPr>
              <a:t>Equinor Italic</a:t>
            </a:r>
          </a:p>
          <a:p>
            <a:r>
              <a:rPr lang="en-GB" sz="1400" noProof="0" dirty="0">
                <a:solidFill>
                  <a:srgbClr val="243746"/>
                </a:solidFill>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dirty="0">
                <a:solidFill>
                  <a:srgbClr val="243746"/>
                </a:solidFill>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rgbClr val="243746"/>
                </a:solidFill>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dirty="0">
                <a:solidFill>
                  <a:srgbClr val="243746"/>
                </a:solidFill>
                <a:latin typeface="Equinor" panose="020B0503050302040203" pitchFamily="34" charset="0"/>
              </a:rPr>
              <a:t>Equinor Bold Italic</a:t>
            </a:r>
          </a:p>
          <a:p>
            <a:endParaRPr lang="en-GB" noProof="0" dirty="0">
              <a:solidFill>
                <a:srgbClr val="243746"/>
              </a:solidFill>
              <a:latin typeface="Equinor Medium" panose="020B0603050302040203" pitchFamily="34" charset="0"/>
            </a:endParaRPr>
          </a:p>
        </p:txBody>
      </p:sp>
    </p:spTree>
    <p:extLst>
      <p:ext uri="{BB962C8B-B14F-4D97-AF65-F5344CB8AC3E}">
        <p14:creationId xmlns:p14="http://schemas.microsoft.com/office/powerpoint/2010/main" val="125986263"/>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33.png"/><Relationship Id="rId4" Type="http://schemas.openxmlformats.org/officeDocument/2006/relationships/image" Target="../media/image32.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tmp"/><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5.tmp"/><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9.tmp"/></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3.tm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12455" y="1943389"/>
            <a:ext cx="9144000" cy="2286001"/>
          </a:xfrm>
        </p:spPr>
        <p:txBody>
          <a:bodyPr>
            <a:normAutofit/>
          </a:bodyPr>
          <a:lstStyle/>
          <a:p>
            <a:r>
              <a:rPr lang="en-US" sz="2400" dirty="0">
                <a:latin typeface="Calibri" panose="020F0502020204030204" pitchFamily="34" charset="0"/>
              </a:rPr>
              <a:t>Holistic Evaluation of Reservoir Oil Viscosity in Breidablikk Field – Including Mud Gas Logging Approach </a:t>
            </a:r>
            <a:r>
              <a:rPr lang="en-US" dirty="0">
                <a:latin typeface="Calibri" panose="020F0502020204030204" pitchFamily="34" charset="0"/>
              </a:rPr>
              <a:t>- SPWLA-2023-0039</a:t>
            </a:r>
            <a:br>
              <a:rPr lang="en-US" sz="2800" b="1" dirty="0">
                <a:solidFill>
                  <a:srgbClr val="023147"/>
                </a:solidFill>
                <a:latin typeface="+mn-lt"/>
                <a:ea typeface="Tahoma" panose="020B0604030504040204" pitchFamily="34" charset="0"/>
                <a:cs typeface="Tahoma" panose="020B0604030504040204" pitchFamily="34" charset="0"/>
              </a:rPr>
            </a:br>
            <a:br>
              <a:rPr lang="en-GB" sz="2800" b="1" dirty="0">
                <a:latin typeface="Calibri" panose="020F0502020204030204" pitchFamily="34" charset="0"/>
                <a:ea typeface="Calibri" panose="020F0502020204030204" pitchFamily="34" charset="0"/>
              </a:rPr>
            </a:br>
            <a:br>
              <a:rPr lang="de-DE" sz="2000" dirty="0">
                <a:latin typeface="+mn-lt"/>
              </a:rPr>
            </a:br>
            <a:r>
              <a:rPr lang="en-US" sz="2000" dirty="0">
                <a:latin typeface="+mn-lt"/>
              </a:rPr>
              <a:t>Alexandra Cely, Ingvar Skaar and Tao Yang</a:t>
            </a:r>
            <a:br>
              <a:rPr lang="en-US" sz="2000" dirty="0">
                <a:latin typeface="+mn-lt"/>
              </a:rPr>
            </a:br>
            <a:r>
              <a:rPr lang="en-US" sz="2000" dirty="0">
                <a:latin typeface="+mn-lt"/>
              </a:rPr>
              <a:t>Equinor ASA</a:t>
            </a:r>
          </a:p>
        </p:txBody>
      </p:sp>
      <p:sp>
        <p:nvSpPr>
          <p:cNvPr id="3" name="Subtitle 2"/>
          <p:cNvSpPr>
            <a:spLocks noGrp="1"/>
          </p:cNvSpPr>
          <p:nvPr>
            <p:ph type="subTitle" idx="4294967295"/>
          </p:nvPr>
        </p:nvSpPr>
        <p:spPr>
          <a:xfrm>
            <a:off x="1512455" y="2"/>
            <a:ext cx="9144000" cy="1524000"/>
          </a:xfrm>
        </p:spPr>
        <p:txBody>
          <a:bodyPr>
            <a:noAutofit/>
          </a:bodyPr>
          <a:lstStyle/>
          <a:p>
            <a:pPr marL="0" indent="0" algn="ctr">
              <a:buNone/>
            </a:pPr>
            <a:r>
              <a:rPr lang="de-DE" sz="2800" b="1" dirty="0">
                <a:solidFill>
                  <a:schemeClr val="accent1">
                    <a:lumMod val="75000"/>
                  </a:schemeClr>
                </a:solidFill>
              </a:rPr>
              <a:t>Norwegian Formation </a:t>
            </a:r>
            <a:r>
              <a:rPr lang="en-US" sz="2800" b="1" dirty="0">
                <a:solidFill>
                  <a:schemeClr val="accent1">
                    <a:lumMod val="75000"/>
                  </a:schemeClr>
                </a:solidFill>
              </a:rPr>
              <a:t>Evaluation Society</a:t>
            </a:r>
          </a:p>
          <a:p>
            <a:pPr marL="0" indent="0" algn="ctr">
              <a:buNone/>
            </a:pPr>
            <a:r>
              <a:rPr lang="de-DE" sz="2400" dirty="0">
                <a:solidFill>
                  <a:schemeClr val="accent1">
                    <a:lumMod val="75000"/>
                  </a:schemeClr>
                </a:solidFill>
              </a:rPr>
              <a:t>Monthly Meeting @ Solastranden Gård, Sola</a:t>
            </a:r>
          </a:p>
          <a:p>
            <a:pPr marL="0" indent="0" algn="ctr">
              <a:buNone/>
            </a:pPr>
            <a:r>
              <a:rPr lang="de-DE" sz="2400" dirty="0">
                <a:solidFill>
                  <a:schemeClr val="accent1">
                    <a:lumMod val="75000"/>
                  </a:schemeClr>
                </a:solidFill>
              </a:rPr>
              <a:t>7</a:t>
            </a:r>
            <a:r>
              <a:rPr lang="de-DE" sz="2400" baseline="30000" dirty="0">
                <a:solidFill>
                  <a:schemeClr val="accent1">
                    <a:lumMod val="75000"/>
                  </a:schemeClr>
                </a:solidFill>
              </a:rPr>
              <a:t>th</a:t>
            </a:r>
            <a:r>
              <a:rPr lang="de-DE" sz="2400" dirty="0">
                <a:solidFill>
                  <a:schemeClr val="accent1">
                    <a:lumMod val="75000"/>
                  </a:schemeClr>
                </a:solidFill>
              </a:rPr>
              <a:t> February 2024</a:t>
            </a:r>
            <a:endParaRPr lang="en-US" sz="2400" dirty="0">
              <a:solidFill>
                <a:schemeClr val="accent1">
                  <a:lumMod val="75000"/>
                </a:schemeClr>
              </a:solidFill>
            </a:endParaRPr>
          </a:p>
        </p:txBody>
      </p:sp>
      <p:sp>
        <p:nvSpPr>
          <p:cNvPr id="6" name="Subtitle 2">
            <a:extLst>
              <a:ext uri="{FF2B5EF4-FFF2-40B4-BE49-F238E27FC236}">
                <a16:creationId xmlns:a16="http://schemas.microsoft.com/office/drawing/2014/main" id="{2875BA80-4F78-D1E1-D511-31B57B92F86E}"/>
              </a:ext>
            </a:extLst>
          </p:cNvPr>
          <p:cNvSpPr txBox="1">
            <a:spLocks/>
          </p:cNvSpPr>
          <p:nvPr/>
        </p:nvSpPr>
        <p:spPr>
          <a:xfrm>
            <a:off x="1530928" y="4648777"/>
            <a:ext cx="9144000" cy="45662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chemeClr val="accent1">
                    <a:lumMod val="75000"/>
                  </a:schemeClr>
                </a:solidFill>
              </a:rPr>
              <a:t>Sponsors</a:t>
            </a:r>
          </a:p>
        </p:txBody>
      </p:sp>
      <p:pic>
        <p:nvPicPr>
          <p:cNvPr id="8" name="Picture 7">
            <a:extLst>
              <a:ext uri="{FF2B5EF4-FFF2-40B4-BE49-F238E27FC236}">
                <a16:creationId xmlns:a16="http://schemas.microsoft.com/office/drawing/2014/main" id="{21D9B23B-B214-F31A-3731-BBBD7429CCA9}"/>
              </a:ext>
            </a:extLst>
          </p:cNvPr>
          <p:cNvPicPr>
            <a:picLocks noChangeAspect="1"/>
          </p:cNvPicPr>
          <p:nvPr/>
        </p:nvPicPr>
        <p:blipFill>
          <a:blip r:embed="rId2"/>
          <a:stretch>
            <a:fillRect/>
          </a:stretch>
        </p:blipFill>
        <p:spPr>
          <a:xfrm>
            <a:off x="3603636" y="5105400"/>
            <a:ext cx="4998584" cy="874137"/>
          </a:xfrm>
          <a:prstGeom prst="rect">
            <a:avLst/>
          </a:prstGeom>
        </p:spPr>
      </p:pic>
    </p:spTree>
    <p:extLst>
      <p:ext uri="{BB962C8B-B14F-4D97-AF65-F5344CB8AC3E}">
        <p14:creationId xmlns:p14="http://schemas.microsoft.com/office/powerpoint/2010/main" val="103766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2">
            <a:extLst>
              <a:ext uri="{FF2B5EF4-FFF2-40B4-BE49-F238E27FC236}">
                <a16:creationId xmlns:a16="http://schemas.microsoft.com/office/drawing/2014/main" id="{6A96FDCE-D886-5F98-4D36-F302C759B20E}"/>
              </a:ext>
            </a:extLst>
          </p:cNvPr>
          <p:cNvGraphicFramePr>
            <a:graphicFrameLocks/>
          </p:cNvGraphicFramePr>
          <p:nvPr>
            <p:extLst>
              <p:ext uri="{D42A27DB-BD31-4B8C-83A1-F6EECF244321}">
                <p14:modId xmlns:p14="http://schemas.microsoft.com/office/powerpoint/2010/main" val="2367232713"/>
              </p:ext>
            </p:extLst>
          </p:nvPr>
        </p:nvGraphicFramePr>
        <p:xfrm>
          <a:off x="6172367" y="2460989"/>
          <a:ext cx="5859294" cy="1737360"/>
        </p:xfrm>
        <a:graphic>
          <a:graphicData uri="http://schemas.openxmlformats.org/drawingml/2006/table">
            <a:tbl>
              <a:tblPr firstRow="1" bandRow="1">
                <a:tableStyleId>{5C22544A-7EE6-4342-B048-85BDC9FD1C3A}</a:tableStyleId>
              </a:tblPr>
              <a:tblGrid>
                <a:gridCol w="1953098">
                  <a:extLst>
                    <a:ext uri="{9D8B030D-6E8A-4147-A177-3AD203B41FA5}">
                      <a16:colId xmlns:a16="http://schemas.microsoft.com/office/drawing/2014/main" val="3206364657"/>
                    </a:ext>
                  </a:extLst>
                </a:gridCol>
                <a:gridCol w="1953098">
                  <a:extLst>
                    <a:ext uri="{9D8B030D-6E8A-4147-A177-3AD203B41FA5}">
                      <a16:colId xmlns:a16="http://schemas.microsoft.com/office/drawing/2014/main" val="984306011"/>
                    </a:ext>
                  </a:extLst>
                </a:gridCol>
                <a:gridCol w="1953098">
                  <a:extLst>
                    <a:ext uri="{9D8B030D-6E8A-4147-A177-3AD203B41FA5}">
                      <a16:colId xmlns:a16="http://schemas.microsoft.com/office/drawing/2014/main" val="585185990"/>
                    </a:ext>
                  </a:extLst>
                </a:gridCol>
              </a:tblGrid>
              <a:tr h="370840">
                <a:tc>
                  <a:txBody>
                    <a:bodyPr/>
                    <a:lstStyle/>
                    <a:p>
                      <a:r>
                        <a:rPr lang="nb-NO" sz="1600" b="1" dirty="0">
                          <a:solidFill>
                            <a:schemeClr val="accent4">
                              <a:lumMod val="50000"/>
                            </a:schemeClr>
                          </a:solidFill>
                        </a:rPr>
                        <a:t>OBM w/</a:t>
                      </a:r>
                      <a:r>
                        <a:rPr lang="nb-NO" sz="1600" b="1" dirty="0" err="1">
                          <a:solidFill>
                            <a:schemeClr val="accent4">
                              <a:lumMod val="50000"/>
                            </a:schemeClr>
                          </a:solidFill>
                        </a:rPr>
                        <a:t>emulsifying</a:t>
                      </a:r>
                      <a:r>
                        <a:rPr lang="nb-NO" sz="1600" b="1" dirty="0">
                          <a:solidFill>
                            <a:schemeClr val="accent4">
                              <a:lumMod val="50000"/>
                            </a:schemeClr>
                          </a:solidFill>
                        </a:rPr>
                        <a:t> additives</a:t>
                      </a:r>
                    </a:p>
                    <a:p>
                      <a:r>
                        <a:rPr lang="nb-NO" sz="1600" b="1" dirty="0">
                          <a:solidFill>
                            <a:schemeClr val="accent4">
                              <a:lumMod val="50000"/>
                            </a:schemeClr>
                          </a:solidFill>
                        </a:rPr>
                        <a:t>ROP &lt; 30 m/h</a:t>
                      </a:r>
                    </a:p>
                  </a:txBody>
                  <a:tcPr anchor="ctr">
                    <a:noFill/>
                  </a:tcPr>
                </a:tc>
                <a:tc>
                  <a:txBody>
                    <a:bodyPr/>
                    <a:lstStyle/>
                    <a:p>
                      <a:endParaRPr lang="nb-NO" dirty="0"/>
                    </a:p>
                    <a:p>
                      <a:endParaRPr lang="nb-NO" dirty="0"/>
                    </a:p>
                    <a:p>
                      <a:pPr algn="ctr"/>
                      <a:r>
                        <a:rPr lang="nb-NO" dirty="0" err="1">
                          <a:solidFill>
                            <a:schemeClr val="tx1"/>
                          </a:solidFill>
                        </a:rPr>
                        <a:t>Compromised</a:t>
                      </a:r>
                      <a:r>
                        <a:rPr lang="nb-NO" dirty="0">
                          <a:solidFill>
                            <a:schemeClr val="tx1"/>
                          </a:solidFill>
                        </a:rPr>
                        <a:t> </a:t>
                      </a:r>
                      <a:r>
                        <a:rPr lang="nb-NO" dirty="0" err="1">
                          <a:solidFill>
                            <a:schemeClr val="tx1"/>
                          </a:solidFill>
                        </a:rPr>
                        <a:t>quality</a:t>
                      </a:r>
                      <a:r>
                        <a:rPr lang="nb-NO" dirty="0">
                          <a:solidFill>
                            <a:schemeClr val="tx1"/>
                          </a:solidFill>
                        </a:rPr>
                        <a:t> </a:t>
                      </a:r>
                      <a:r>
                        <a:rPr lang="nb-NO" dirty="0" err="1">
                          <a:solidFill>
                            <a:schemeClr val="tx1"/>
                          </a:solidFill>
                        </a:rPr>
                        <a:t>cutting</a:t>
                      </a:r>
                      <a:endParaRPr lang="nb-NO" dirty="0">
                        <a:solidFill>
                          <a:schemeClr val="tx1"/>
                        </a:solidFill>
                      </a:endParaRPr>
                    </a:p>
                    <a:p>
                      <a:endParaRPr lang="nb-NO" dirty="0"/>
                    </a:p>
                    <a:p>
                      <a:endParaRPr lang="nb-NO" dirty="0"/>
                    </a:p>
                  </a:txBody>
                  <a:tcPr>
                    <a:solidFill>
                      <a:schemeClr val="accent4">
                        <a:lumMod val="40000"/>
                        <a:lumOff val="60000"/>
                      </a:schemeClr>
                    </a:solidFill>
                  </a:tcPr>
                </a:tc>
                <a:tc>
                  <a:txBody>
                    <a:bodyPr/>
                    <a:lstStyle/>
                    <a:p>
                      <a:endParaRPr lang="nb-NO" dirty="0"/>
                    </a:p>
                  </a:txBody>
                  <a:tcPr>
                    <a:noFill/>
                  </a:tcPr>
                </a:tc>
                <a:extLst>
                  <a:ext uri="{0D108BD9-81ED-4DB2-BD59-A6C34878D82A}">
                    <a16:rowId xmlns:a16="http://schemas.microsoft.com/office/drawing/2014/main" val="4198653380"/>
                  </a:ext>
                </a:extLst>
              </a:tr>
            </a:tbl>
          </a:graphicData>
        </a:graphic>
      </p:graphicFrame>
      <p:graphicFrame>
        <p:nvGraphicFramePr>
          <p:cNvPr id="21" name="Table 12">
            <a:extLst>
              <a:ext uri="{FF2B5EF4-FFF2-40B4-BE49-F238E27FC236}">
                <a16:creationId xmlns:a16="http://schemas.microsoft.com/office/drawing/2014/main" id="{55DB74B9-3528-D04F-A61B-B5970B5927C5}"/>
              </a:ext>
            </a:extLst>
          </p:cNvPr>
          <p:cNvGraphicFramePr>
            <a:graphicFrameLocks/>
          </p:cNvGraphicFramePr>
          <p:nvPr>
            <p:extLst>
              <p:ext uri="{D42A27DB-BD31-4B8C-83A1-F6EECF244321}">
                <p14:modId xmlns:p14="http://schemas.microsoft.com/office/powerpoint/2010/main" val="113222247"/>
              </p:ext>
            </p:extLst>
          </p:nvPr>
        </p:nvGraphicFramePr>
        <p:xfrm>
          <a:off x="6172367" y="4242967"/>
          <a:ext cx="5859294" cy="1737360"/>
        </p:xfrm>
        <a:graphic>
          <a:graphicData uri="http://schemas.openxmlformats.org/drawingml/2006/table">
            <a:tbl>
              <a:tblPr firstRow="1" bandRow="1">
                <a:tableStyleId>{5C22544A-7EE6-4342-B048-85BDC9FD1C3A}</a:tableStyleId>
              </a:tblPr>
              <a:tblGrid>
                <a:gridCol w="1953098">
                  <a:extLst>
                    <a:ext uri="{9D8B030D-6E8A-4147-A177-3AD203B41FA5}">
                      <a16:colId xmlns:a16="http://schemas.microsoft.com/office/drawing/2014/main" val="3206364657"/>
                    </a:ext>
                  </a:extLst>
                </a:gridCol>
                <a:gridCol w="1953098">
                  <a:extLst>
                    <a:ext uri="{9D8B030D-6E8A-4147-A177-3AD203B41FA5}">
                      <a16:colId xmlns:a16="http://schemas.microsoft.com/office/drawing/2014/main" val="984306011"/>
                    </a:ext>
                  </a:extLst>
                </a:gridCol>
                <a:gridCol w="1953098">
                  <a:extLst>
                    <a:ext uri="{9D8B030D-6E8A-4147-A177-3AD203B41FA5}">
                      <a16:colId xmlns:a16="http://schemas.microsoft.com/office/drawing/2014/main" val="585185990"/>
                    </a:ext>
                  </a:extLst>
                </a:gridCol>
              </a:tblGrid>
              <a:tr h="370840">
                <a:tc>
                  <a:txBody>
                    <a:bodyPr/>
                    <a:lstStyle/>
                    <a:p>
                      <a:r>
                        <a:rPr lang="nb-NO" sz="1600" b="1" dirty="0">
                          <a:solidFill>
                            <a:srgbClr val="FF0000"/>
                          </a:solidFill>
                        </a:rPr>
                        <a:t>OBM w/</a:t>
                      </a:r>
                      <a:r>
                        <a:rPr lang="nb-NO" sz="1600" b="1" dirty="0" err="1">
                          <a:solidFill>
                            <a:srgbClr val="FF0000"/>
                          </a:solidFill>
                        </a:rPr>
                        <a:t>emulsifying</a:t>
                      </a:r>
                      <a:r>
                        <a:rPr lang="nb-NO" sz="1600" b="1" dirty="0">
                          <a:solidFill>
                            <a:srgbClr val="FF0000"/>
                          </a:solidFill>
                        </a:rPr>
                        <a:t> additives </a:t>
                      </a:r>
                    </a:p>
                    <a:p>
                      <a:r>
                        <a:rPr lang="nb-NO" sz="1600" b="1" dirty="0">
                          <a:solidFill>
                            <a:srgbClr val="FF0000"/>
                          </a:solidFill>
                        </a:rPr>
                        <a:t>ROP &gt; 70 m/h</a:t>
                      </a:r>
                    </a:p>
                  </a:txBody>
                  <a:tcPr anchor="ctr">
                    <a:noFill/>
                  </a:tcPr>
                </a:tc>
                <a:tc>
                  <a:txBody>
                    <a:bodyPr/>
                    <a:lstStyle/>
                    <a:p>
                      <a:endParaRPr lang="nb-NO" dirty="0"/>
                    </a:p>
                    <a:p>
                      <a:endParaRPr lang="nb-NO" dirty="0"/>
                    </a:p>
                    <a:p>
                      <a:pPr algn="ctr"/>
                      <a:r>
                        <a:rPr lang="nb-NO" dirty="0"/>
                        <a:t>Bad </a:t>
                      </a:r>
                      <a:r>
                        <a:rPr lang="nb-NO" dirty="0" err="1"/>
                        <a:t>quality</a:t>
                      </a:r>
                      <a:r>
                        <a:rPr lang="nb-NO" dirty="0"/>
                        <a:t> </a:t>
                      </a:r>
                      <a:r>
                        <a:rPr lang="nb-NO" dirty="0" err="1"/>
                        <a:t>cutting</a:t>
                      </a:r>
                      <a:endParaRPr lang="nb-NO" dirty="0"/>
                    </a:p>
                    <a:p>
                      <a:endParaRPr lang="nb-NO" dirty="0"/>
                    </a:p>
                    <a:p>
                      <a:endParaRPr lang="nb-NO" dirty="0"/>
                    </a:p>
                  </a:txBody>
                  <a:tcPr>
                    <a:solidFill>
                      <a:srgbClr val="FF0000"/>
                    </a:solidFill>
                  </a:tcPr>
                </a:tc>
                <a:tc>
                  <a:txBody>
                    <a:bodyPr/>
                    <a:lstStyle/>
                    <a:p>
                      <a:endParaRPr lang="nb-NO" dirty="0"/>
                    </a:p>
                  </a:txBody>
                  <a:tcPr>
                    <a:noFill/>
                  </a:tcPr>
                </a:tc>
                <a:extLst>
                  <a:ext uri="{0D108BD9-81ED-4DB2-BD59-A6C34878D82A}">
                    <a16:rowId xmlns:a16="http://schemas.microsoft.com/office/drawing/2014/main" val="3795608975"/>
                  </a:ext>
                </a:extLst>
              </a:tr>
            </a:tbl>
          </a:graphicData>
        </a:graphic>
      </p:graphicFrame>
      <p:graphicFrame>
        <p:nvGraphicFramePr>
          <p:cNvPr id="11" name="Table 12">
            <a:extLst>
              <a:ext uri="{FF2B5EF4-FFF2-40B4-BE49-F238E27FC236}">
                <a16:creationId xmlns:a16="http://schemas.microsoft.com/office/drawing/2014/main" id="{085AB73C-14A5-DBC8-1655-9CDEB8D2D1DE}"/>
              </a:ext>
            </a:extLst>
          </p:cNvPr>
          <p:cNvGraphicFramePr>
            <a:graphicFrameLocks noGrp="1"/>
          </p:cNvGraphicFramePr>
          <p:nvPr>
            <p:ph sz="quarter" idx="11"/>
            <p:extLst>
              <p:ext uri="{D42A27DB-BD31-4B8C-83A1-F6EECF244321}">
                <p14:modId xmlns:p14="http://schemas.microsoft.com/office/powerpoint/2010/main" val="3639532141"/>
              </p:ext>
            </p:extLst>
          </p:nvPr>
        </p:nvGraphicFramePr>
        <p:xfrm>
          <a:off x="6172367" y="679011"/>
          <a:ext cx="5859294" cy="1737360"/>
        </p:xfrm>
        <a:graphic>
          <a:graphicData uri="http://schemas.openxmlformats.org/drawingml/2006/table">
            <a:tbl>
              <a:tblPr firstRow="1" bandRow="1">
                <a:tableStyleId>{5C22544A-7EE6-4342-B048-85BDC9FD1C3A}</a:tableStyleId>
              </a:tblPr>
              <a:tblGrid>
                <a:gridCol w="1953098">
                  <a:extLst>
                    <a:ext uri="{9D8B030D-6E8A-4147-A177-3AD203B41FA5}">
                      <a16:colId xmlns:a16="http://schemas.microsoft.com/office/drawing/2014/main" val="3206364657"/>
                    </a:ext>
                  </a:extLst>
                </a:gridCol>
                <a:gridCol w="1953098">
                  <a:extLst>
                    <a:ext uri="{9D8B030D-6E8A-4147-A177-3AD203B41FA5}">
                      <a16:colId xmlns:a16="http://schemas.microsoft.com/office/drawing/2014/main" val="984306011"/>
                    </a:ext>
                  </a:extLst>
                </a:gridCol>
                <a:gridCol w="1953098">
                  <a:extLst>
                    <a:ext uri="{9D8B030D-6E8A-4147-A177-3AD203B41FA5}">
                      <a16:colId xmlns:a16="http://schemas.microsoft.com/office/drawing/2014/main" val="585185990"/>
                    </a:ext>
                  </a:extLst>
                </a:gridCol>
              </a:tblGrid>
              <a:tr h="370840">
                <a:tc>
                  <a:txBody>
                    <a:bodyPr/>
                    <a:lstStyle/>
                    <a:p>
                      <a:r>
                        <a:rPr lang="nb-NO" sz="1600" b="1" dirty="0">
                          <a:solidFill>
                            <a:schemeClr val="accent6">
                              <a:lumMod val="50000"/>
                            </a:schemeClr>
                          </a:solidFill>
                        </a:rPr>
                        <a:t>OBM </a:t>
                      </a:r>
                      <a:r>
                        <a:rPr lang="nb-NO" sz="1600" b="1" dirty="0" err="1">
                          <a:solidFill>
                            <a:schemeClr val="accent6">
                              <a:lumMod val="50000"/>
                            </a:schemeClr>
                          </a:solidFill>
                        </a:rPr>
                        <a:t>no</a:t>
                      </a:r>
                      <a:r>
                        <a:rPr lang="nb-NO" sz="1600" b="1" dirty="0">
                          <a:solidFill>
                            <a:schemeClr val="accent6">
                              <a:lumMod val="50000"/>
                            </a:schemeClr>
                          </a:solidFill>
                        </a:rPr>
                        <a:t> </a:t>
                      </a:r>
                      <a:r>
                        <a:rPr lang="nb-NO" sz="1600" b="1" dirty="0" err="1">
                          <a:solidFill>
                            <a:schemeClr val="accent6">
                              <a:lumMod val="50000"/>
                            </a:schemeClr>
                          </a:solidFill>
                        </a:rPr>
                        <a:t>emulsifying</a:t>
                      </a:r>
                      <a:r>
                        <a:rPr lang="nb-NO" sz="1600" b="1" dirty="0">
                          <a:solidFill>
                            <a:schemeClr val="accent6">
                              <a:lumMod val="50000"/>
                            </a:schemeClr>
                          </a:solidFill>
                        </a:rPr>
                        <a:t> additives</a:t>
                      </a:r>
                    </a:p>
                    <a:p>
                      <a:r>
                        <a:rPr lang="nb-NO" sz="1600" b="1" dirty="0">
                          <a:solidFill>
                            <a:schemeClr val="accent6">
                              <a:lumMod val="50000"/>
                            </a:schemeClr>
                          </a:solidFill>
                        </a:rPr>
                        <a:t>ROP &lt; 30 m/h</a:t>
                      </a:r>
                    </a:p>
                  </a:txBody>
                  <a:tcPr anchor="ctr">
                    <a:noFill/>
                  </a:tcPr>
                </a:tc>
                <a:tc>
                  <a:txBody>
                    <a:bodyPr/>
                    <a:lstStyle/>
                    <a:p>
                      <a:endParaRPr lang="nb-NO" dirty="0"/>
                    </a:p>
                    <a:p>
                      <a:pPr algn="ctr"/>
                      <a:endParaRPr lang="nb-NO" dirty="0"/>
                    </a:p>
                    <a:p>
                      <a:pPr algn="ctr"/>
                      <a:r>
                        <a:rPr lang="nb-NO" dirty="0"/>
                        <a:t>High </a:t>
                      </a:r>
                      <a:r>
                        <a:rPr lang="nb-NO" dirty="0" err="1"/>
                        <a:t>Quality</a:t>
                      </a:r>
                      <a:r>
                        <a:rPr lang="nb-NO" dirty="0"/>
                        <a:t> </a:t>
                      </a:r>
                      <a:r>
                        <a:rPr lang="nb-NO" dirty="0" err="1"/>
                        <a:t>cutting</a:t>
                      </a:r>
                      <a:r>
                        <a:rPr lang="nb-NO" dirty="0"/>
                        <a:t> </a:t>
                      </a:r>
                    </a:p>
                    <a:p>
                      <a:pPr algn="ctr"/>
                      <a:endParaRPr lang="nb-NO" dirty="0"/>
                    </a:p>
                    <a:p>
                      <a:endParaRPr lang="nb-NO" dirty="0"/>
                    </a:p>
                  </a:txBody>
                  <a:tcPr>
                    <a:solidFill>
                      <a:srgbClr val="00B050"/>
                    </a:solidFill>
                  </a:tcPr>
                </a:tc>
                <a:tc>
                  <a:txBody>
                    <a:bodyPr/>
                    <a:lstStyle/>
                    <a:p>
                      <a:endParaRPr lang="nb-NO" dirty="0"/>
                    </a:p>
                  </a:txBody>
                  <a:tcPr>
                    <a:noFill/>
                  </a:tcPr>
                </a:tc>
                <a:extLst>
                  <a:ext uri="{0D108BD9-81ED-4DB2-BD59-A6C34878D82A}">
                    <a16:rowId xmlns:a16="http://schemas.microsoft.com/office/drawing/2014/main" val="336207054"/>
                  </a:ext>
                </a:extLst>
              </a:tr>
            </a:tbl>
          </a:graphicData>
        </a:graphic>
      </p:graphicFrame>
      <p:sp>
        <p:nvSpPr>
          <p:cNvPr id="3" name="Title 2">
            <a:extLst>
              <a:ext uri="{FF2B5EF4-FFF2-40B4-BE49-F238E27FC236}">
                <a16:creationId xmlns:a16="http://schemas.microsoft.com/office/drawing/2014/main" id="{85D3867D-89DD-3DF9-A05D-9C9FBE44DDA9}"/>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cuttings</a:t>
            </a:r>
            <a:r>
              <a:rPr lang="nb-NO" sz="3600" b="1" dirty="0"/>
              <a:t> </a:t>
            </a:r>
            <a:r>
              <a:rPr lang="nb-NO" sz="3600" b="1" dirty="0" err="1"/>
              <a:t>extracts</a:t>
            </a:r>
            <a:r>
              <a:rPr lang="nb-NO" sz="3600" b="1" dirty="0"/>
              <a:t> </a:t>
            </a:r>
            <a:r>
              <a:rPr lang="nb-NO" sz="3600" b="1" dirty="0" err="1"/>
              <a:t>analysis</a:t>
            </a:r>
            <a:endParaRPr lang="nb-NO" sz="3600" dirty="0"/>
          </a:p>
        </p:txBody>
      </p:sp>
      <p:sp>
        <p:nvSpPr>
          <p:cNvPr id="4" name="Content Placeholder 3">
            <a:extLst>
              <a:ext uri="{FF2B5EF4-FFF2-40B4-BE49-F238E27FC236}">
                <a16:creationId xmlns:a16="http://schemas.microsoft.com/office/drawing/2014/main" id="{F14EC1EB-B344-C637-386D-87894493535A}"/>
              </a:ext>
            </a:extLst>
          </p:cNvPr>
          <p:cNvSpPr>
            <a:spLocks noGrp="1"/>
          </p:cNvSpPr>
          <p:nvPr>
            <p:ph sz="quarter" idx="10"/>
          </p:nvPr>
        </p:nvSpPr>
        <p:spPr>
          <a:xfrm>
            <a:off x="247888" y="933450"/>
            <a:ext cx="5141235" cy="1984848"/>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marL="0" indent="0">
              <a:buNone/>
            </a:pPr>
            <a:r>
              <a:rPr lang="nb-NO" sz="2400" b="1" dirty="0" err="1">
                <a:solidFill>
                  <a:schemeClr val="tx1"/>
                </a:solidFill>
              </a:rPr>
              <a:t>Cutting</a:t>
            </a:r>
            <a:r>
              <a:rPr lang="nb-NO" sz="2400" b="1" dirty="0">
                <a:solidFill>
                  <a:schemeClr val="tx1"/>
                </a:solidFill>
              </a:rPr>
              <a:t> </a:t>
            </a:r>
            <a:r>
              <a:rPr lang="nb-NO" sz="2400" b="1" dirty="0" err="1">
                <a:solidFill>
                  <a:schemeClr val="tx1"/>
                </a:solidFill>
              </a:rPr>
              <a:t>extracts</a:t>
            </a:r>
            <a:r>
              <a:rPr lang="nb-NO" sz="3200" b="1" dirty="0"/>
              <a:t> </a:t>
            </a:r>
            <a:r>
              <a:rPr lang="nb-NO" sz="2400" b="1" dirty="0" err="1">
                <a:solidFill>
                  <a:schemeClr val="tx1"/>
                </a:solidFill>
              </a:rPr>
              <a:t>quality</a:t>
            </a:r>
            <a:endParaRPr lang="nb-NO" sz="2400" b="1" dirty="0">
              <a:solidFill>
                <a:schemeClr val="tx1"/>
              </a:solidFill>
            </a:endParaRPr>
          </a:p>
          <a:p>
            <a:pPr marL="534988" indent="-403225">
              <a:buFont typeface="Wingdings" panose="05000000000000000000" pitchFamily="2" charset="2"/>
              <a:buChar char="Ø"/>
            </a:pPr>
            <a:r>
              <a:rPr lang="en-US" sz="2000" dirty="0">
                <a:solidFill>
                  <a:schemeClr val="tx1"/>
                </a:solidFill>
                <a:latin typeface="+mn-lt"/>
              </a:rPr>
              <a:t>Plays a significant role in the successful application of this methodology</a:t>
            </a:r>
          </a:p>
          <a:p>
            <a:pPr marL="534988" indent="-403225">
              <a:buFont typeface="Wingdings" panose="05000000000000000000" pitchFamily="2" charset="2"/>
              <a:buChar char="Ø"/>
            </a:pPr>
            <a:r>
              <a:rPr lang="en-US" sz="2000" dirty="0">
                <a:solidFill>
                  <a:schemeClr val="tx1"/>
                </a:solidFill>
                <a:latin typeface="+mn-lt"/>
              </a:rPr>
              <a:t>Directly impacts the quantity of extractable organic matter (EOM) present in the cutting extracts</a:t>
            </a:r>
            <a:endParaRPr lang="nb-NO" sz="2000" dirty="0">
              <a:solidFill>
                <a:schemeClr val="tx1"/>
              </a:solidFill>
              <a:latin typeface="+mn-lt"/>
            </a:endParaRPr>
          </a:p>
          <a:p>
            <a:endParaRPr lang="nb-NO" sz="2000" dirty="0">
              <a:solidFill>
                <a:schemeClr val="tx1"/>
              </a:solidFill>
              <a:latin typeface="+mn-lt"/>
            </a:endParaRPr>
          </a:p>
        </p:txBody>
      </p:sp>
      <p:pic>
        <p:nvPicPr>
          <p:cNvPr id="6" name="Content Placeholder 4">
            <a:extLst>
              <a:ext uri="{FF2B5EF4-FFF2-40B4-BE49-F238E27FC236}">
                <a16:creationId xmlns:a16="http://schemas.microsoft.com/office/drawing/2014/main" id="{EA93F4D5-98B6-5056-4ED0-3D81596CDFA3}"/>
              </a:ext>
            </a:extLst>
          </p:cNvPr>
          <p:cNvPicPr>
            <a:picLocks noChangeAspect="1"/>
          </p:cNvPicPr>
          <p:nvPr/>
        </p:nvPicPr>
        <p:blipFill rotWithShape="1">
          <a:blip r:embed="rId2">
            <a:extLst>
              <a:ext uri="{28A0092B-C50C-407E-A947-70E740481C1C}">
                <a14:useLocalDpi xmlns:a14="http://schemas.microsoft.com/office/drawing/2010/main" val="0"/>
              </a:ext>
            </a:extLst>
          </a:blip>
          <a:srcRect t="67483"/>
          <a:stretch/>
        </p:blipFill>
        <p:spPr bwMode="auto">
          <a:xfrm>
            <a:off x="10216008" y="4283150"/>
            <a:ext cx="1632652" cy="1656993"/>
          </a:xfrm>
          <a:prstGeom prst="rect">
            <a:avLst/>
          </a:prstGeom>
          <a:noFill/>
        </p:spPr>
      </p:pic>
      <p:sp>
        <p:nvSpPr>
          <p:cNvPr id="14" name="TextBox 13">
            <a:extLst>
              <a:ext uri="{FF2B5EF4-FFF2-40B4-BE49-F238E27FC236}">
                <a16:creationId xmlns:a16="http://schemas.microsoft.com/office/drawing/2014/main" id="{06247A34-75F8-5310-8E31-1E1B7BBD48B0}"/>
              </a:ext>
            </a:extLst>
          </p:cNvPr>
          <p:cNvSpPr txBox="1"/>
          <p:nvPr/>
        </p:nvSpPr>
        <p:spPr>
          <a:xfrm>
            <a:off x="337303" y="4283150"/>
            <a:ext cx="5467434" cy="1323439"/>
          </a:xfrm>
          <a:prstGeom prst="homePlate">
            <a:avLst/>
          </a:prstGeom>
          <a:solidFill>
            <a:srgbClr val="FFCCCC"/>
          </a:solidFill>
        </p:spPr>
        <p:txBody>
          <a:bodyPr wrap="square">
            <a:spAutoFit/>
          </a:bodyPr>
          <a:lstStyle/>
          <a:p>
            <a:pPr marL="342900" indent="-342900">
              <a:buFont typeface="Arial" panose="020B0604020202020204" pitchFamily="34" charset="0"/>
              <a:buChar char="•"/>
            </a:pPr>
            <a:r>
              <a:rPr lang="en-US" sz="2000" dirty="0"/>
              <a:t>Indication of significant entrapment of drilling mud</a:t>
            </a:r>
          </a:p>
          <a:p>
            <a:pPr marL="342900" indent="-342900">
              <a:buFont typeface="Arial" panose="020B0604020202020204" pitchFamily="34" charset="0"/>
              <a:buChar char="•"/>
            </a:pPr>
            <a:r>
              <a:rPr lang="en-US" sz="2000" dirty="0"/>
              <a:t>Exceedingly low preservation of the chunk rock fragments</a:t>
            </a:r>
            <a:endParaRPr lang="nb-NO" sz="2000" dirty="0"/>
          </a:p>
        </p:txBody>
      </p:sp>
      <p:pic>
        <p:nvPicPr>
          <p:cNvPr id="15" name="Content Placeholder 4">
            <a:extLst>
              <a:ext uri="{FF2B5EF4-FFF2-40B4-BE49-F238E27FC236}">
                <a16:creationId xmlns:a16="http://schemas.microsoft.com/office/drawing/2014/main" id="{51743CF0-3739-A2F9-A01F-0CCB11150339}"/>
              </a:ext>
            </a:extLst>
          </p:cNvPr>
          <p:cNvPicPr>
            <a:picLocks noChangeAspect="1"/>
          </p:cNvPicPr>
          <p:nvPr/>
        </p:nvPicPr>
        <p:blipFill rotWithShape="1">
          <a:blip r:embed="rId2">
            <a:extLst>
              <a:ext uri="{28A0092B-C50C-407E-A947-70E740481C1C}">
                <a14:useLocalDpi xmlns:a14="http://schemas.microsoft.com/office/drawing/2010/main" val="0"/>
              </a:ext>
            </a:extLst>
          </a:blip>
          <a:srcRect t="33286" b="31974"/>
          <a:stretch/>
        </p:blipFill>
        <p:spPr bwMode="auto">
          <a:xfrm>
            <a:off x="10216008" y="2472701"/>
            <a:ext cx="1632652" cy="1770266"/>
          </a:xfrm>
          <a:prstGeom prst="rect">
            <a:avLst/>
          </a:prstGeom>
          <a:noFill/>
        </p:spPr>
      </p:pic>
      <p:pic>
        <p:nvPicPr>
          <p:cNvPr id="16" name="Content Placeholder 4">
            <a:extLst>
              <a:ext uri="{FF2B5EF4-FFF2-40B4-BE49-F238E27FC236}">
                <a16:creationId xmlns:a16="http://schemas.microsoft.com/office/drawing/2014/main" id="{FFB9446B-43D0-CE3B-182A-6CEC82FB8205}"/>
              </a:ext>
            </a:extLst>
          </p:cNvPr>
          <p:cNvPicPr>
            <a:picLocks noChangeAspect="1"/>
          </p:cNvPicPr>
          <p:nvPr/>
        </p:nvPicPr>
        <p:blipFill rotWithShape="1">
          <a:blip r:embed="rId2">
            <a:extLst>
              <a:ext uri="{28A0092B-C50C-407E-A947-70E740481C1C}">
                <a14:useLocalDpi xmlns:a14="http://schemas.microsoft.com/office/drawing/2010/main" val="0"/>
              </a:ext>
            </a:extLst>
          </a:blip>
          <a:srcRect b="67482"/>
          <a:stretch/>
        </p:blipFill>
        <p:spPr bwMode="auto">
          <a:xfrm>
            <a:off x="10147914" y="714462"/>
            <a:ext cx="1632652" cy="1656993"/>
          </a:xfrm>
          <a:prstGeom prst="rect">
            <a:avLst/>
          </a:prstGeom>
          <a:noFill/>
        </p:spPr>
      </p:pic>
    </p:spTree>
    <p:extLst>
      <p:ext uri="{BB962C8B-B14F-4D97-AF65-F5344CB8AC3E}">
        <p14:creationId xmlns:p14="http://schemas.microsoft.com/office/powerpoint/2010/main" val="195266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3867D-89DD-3DF9-A05D-9C9FBE44DDA9}"/>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cuttings</a:t>
            </a:r>
            <a:r>
              <a:rPr lang="nb-NO" sz="3600" b="1" dirty="0"/>
              <a:t> </a:t>
            </a:r>
            <a:r>
              <a:rPr lang="nb-NO" sz="3600" b="1" dirty="0" err="1"/>
              <a:t>extracts</a:t>
            </a:r>
            <a:r>
              <a:rPr lang="nb-NO" sz="3600" b="1" dirty="0"/>
              <a:t> </a:t>
            </a:r>
            <a:r>
              <a:rPr lang="nb-NO" sz="3600" b="1" dirty="0" err="1"/>
              <a:t>analysis</a:t>
            </a:r>
            <a:endParaRPr lang="nb-NO" sz="3600" dirty="0"/>
          </a:p>
        </p:txBody>
      </p:sp>
      <p:sp>
        <p:nvSpPr>
          <p:cNvPr id="4" name="Content Placeholder 3">
            <a:extLst>
              <a:ext uri="{FF2B5EF4-FFF2-40B4-BE49-F238E27FC236}">
                <a16:creationId xmlns:a16="http://schemas.microsoft.com/office/drawing/2014/main" id="{F14EC1EB-B344-C637-386D-87894493535A}"/>
              </a:ext>
            </a:extLst>
          </p:cNvPr>
          <p:cNvSpPr>
            <a:spLocks noGrp="1"/>
          </p:cNvSpPr>
          <p:nvPr>
            <p:ph sz="quarter" idx="10"/>
          </p:nvPr>
        </p:nvSpPr>
        <p:spPr>
          <a:xfrm>
            <a:off x="9105783" y="2603125"/>
            <a:ext cx="2875644" cy="1795722"/>
          </a:xfrm>
        </p:spPr>
        <p:style>
          <a:lnRef idx="2">
            <a:schemeClr val="accent6"/>
          </a:lnRef>
          <a:fillRef idx="1">
            <a:schemeClr val="lt1"/>
          </a:fillRef>
          <a:effectRef idx="0">
            <a:schemeClr val="accent6"/>
          </a:effectRef>
          <a:fontRef idx="minor">
            <a:schemeClr val="dk1"/>
          </a:fontRef>
        </p:style>
        <p:txBody>
          <a:bodyPr>
            <a:normAutofit fontScale="92500"/>
          </a:bodyPr>
          <a:lstStyle/>
          <a:p>
            <a:pPr marL="0" indent="0">
              <a:buNone/>
            </a:pPr>
            <a:r>
              <a:rPr lang="en-US" sz="2000" b="1" dirty="0">
                <a:solidFill>
                  <a:schemeClr val="tx1"/>
                </a:solidFill>
              </a:rPr>
              <a:t>Cutting extracts analysis using </a:t>
            </a:r>
            <a:r>
              <a:rPr lang="en-US" sz="2000" b="1" u="sng" dirty="0">
                <a:solidFill>
                  <a:schemeClr val="tx1"/>
                </a:solidFill>
              </a:rPr>
              <a:t>conventional geochemical techniques </a:t>
            </a:r>
            <a:r>
              <a:rPr lang="en-US" sz="2000" b="1" dirty="0">
                <a:solidFill>
                  <a:schemeClr val="tx1"/>
                </a:solidFill>
              </a:rPr>
              <a:t>is not a suitable to indicate reservoir oil viscosity in Breidablikk </a:t>
            </a:r>
            <a:endParaRPr lang="nb-NO" sz="2000" b="1" dirty="0">
              <a:solidFill>
                <a:schemeClr val="tx1"/>
              </a:solidFill>
            </a:endParaRPr>
          </a:p>
        </p:txBody>
      </p:sp>
      <p:grpSp>
        <p:nvGrpSpPr>
          <p:cNvPr id="27" name="Group 26">
            <a:extLst>
              <a:ext uri="{FF2B5EF4-FFF2-40B4-BE49-F238E27FC236}">
                <a16:creationId xmlns:a16="http://schemas.microsoft.com/office/drawing/2014/main" id="{DF494F4D-9F14-9693-D5AC-28853DA0AEC8}"/>
              </a:ext>
            </a:extLst>
          </p:cNvPr>
          <p:cNvGrpSpPr/>
          <p:nvPr/>
        </p:nvGrpSpPr>
        <p:grpSpPr>
          <a:xfrm>
            <a:off x="60523" y="879881"/>
            <a:ext cx="4187012" cy="4269487"/>
            <a:chOff x="491429" y="789228"/>
            <a:chExt cx="4843447" cy="4702463"/>
          </a:xfrm>
        </p:grpSpPr>
        <p:pic>
          <p:nvPicPr>
            <p:cNvPr id="28" name="Picture 27">
              <a:extLst>
                <a:ext uri="{FF2B5EF4-FFF2-40B4-BE49-F238E27FC236}">
                  <a16:creationId xmlns:a16="http://schemas.microsoft.com/office/drawing/2014/main" id="{DF3EFB85-64B4-3E64-77BA-A5B2E53F1A62}"/>
                </a:ext>
              </a:extLst>
            </p:cNvPr>
            <p:cNvPicPr>
              <a:picLocks noChangeAspect="1"/>
            </p:cNvPicPr>
            <p:nvPr/>
          </p:nvPicPr>
          <p:blipFill>
            <a:blip r:embed="rId3"/>
            <a:stretch>
              <a:fillRect/>
            </a:stretch>
          </p:blipFill>
          <p:spPr>
            <a:xfrm>
              <a:off x="491429" y="811691"/>
              <a:ext cx="4754880" cy="4680000"/>
            </a:xfrm>
            <a:prstGeom prst="rect">
              <a:avLst/>
            </a:prstGeom>
          </p:spPr>
        </p:pic>
        <p:grpSp>
          <p:nvGrpSpPr>
            <p:cNvPr id="29" name="Group 28">
              <a:extLst>
                <a:ext uri="{FF2B5EF4-FFF2-40B4-BE49-F238E27FC236}">
                  <a16:creationId xmlns:a16="http://schemas.microsoft.com/office/drawing/2014/main" id="{490F1AF8-AD47-F653-61C0-B3D0631D1CB8}"/>
                </a:ext>
              </a:extLst>
            </p:cNvPr>
            <p:cNvGrpSpPr/>
            <p:nvPr/>
          </p:nvGrpSpPr>
          <p:grpSpPr>
            <a:xfrm>
              <a:off x="3735511" y="789228"/>
              <a:ext cx="1599365" cy="1384995"/>
              <a:chOff x="4487541" y="526894"/>
              <a:chExt cx="1599365" cy="1384995"/>
            </a:xfrm>
          </p:grpSpPr>
          <p:pic>
            <p:nvPicPr>
              <p:cNvPr id="30" name="Picture 29">
                <a:extLst>
                  <a:ext uri="{FF2B5EF4-FFF2-40B4-BE49-F238E27FC236}">
                    <a16:creationId xmlns:a16="http://schemas.microsoft.com/office/drawing/2014/main" id="{7B3FB3D7-1727-5DE6-1999-39A2D096DFB3}"/>
                  </a:ext>
                </a:extLst>
              </p:cNvPr>
              <p:cNvPicPr>
                <a:picLocks noChangeAspect="1"/>
              </p:cNvPicPr>
              <p:nvPr/>
            </p:nvPicPr>
            <p:blipFill rotWithShape="1">
              <a:blip r:embed="rId4">
                <a:extLst>
                  <a:ext uri="{28A0092B-C50C-407E-A947-70E740481C1C}">
                    <a14:useLocalDpi xmlns:a14="http://schemas.microsoft.com/office/drawing/2010/main" val="0"/>
                  </a:ext>
                </a:extLst>
              </a:blip>
              <a:srcRect b="70917"/>
              <a:stretch/>
            </p:blipFill>
            <p:spPr>
              <a:xfrm>
                <a:off x="4487541" y="638190"/>
                <a:ext cx="171474" cy="393420"/>
              </a:xfrm>
              <a:prstGeom prst="rect">
                <a:avLst/>
              </a:prstGeom>
            </p:spPr>
          </p:pic>
          <p:sp>
            <p:nvSpPr>
              <p:cNvPr id="31" name="TextBox 30">
                <a:extLst>
                  <a:ext uri="{FF2B5EF4-FFF2-40B4-BE49-F238E27FC236}">
                    <a16:creationId xmlns:a16="http://schemas.microsoft.com/office/drawing/2014/main" id="{D7A03AB1-293F-9D3C-B6E1-24F0450F085F}"/>
                  </a:ext>
                </a:extLst>
              </p:cNvPr>
              <p:cNvSpPr txBox="1"/>
              <p:nvPr/>
            </p:nvSpPr>
            <p:spPr>
              <a:xfrm>
                <a:off x="4596946" y="526894"/>
                <a:ext cx="1489960" cy="1384995"/>
              </a:xfrm>
              <a:prstGeom prst="rect">
                <a:avLst/>
              </a:prstGeom>
              <a:noFill/>
            </p:spPr>
            <p:txBody>
              <a:bodyPr wrap="none" rtlCol="0">
                <a:spAutoFit/>
              </a:bodyPr>
              <a:lstStyle/>
              <a:p>
                <a:r>
                  <a:rPr lang="nb-NO" sz="1400" dirty="0"/>
                  <a:t>OBM</a:t>
                </a:r>
              </a:p>
              <a:p>
                <a:r>
                  <a:rPr lang="nb-NO" sz="1400" dirty="0" err="1"/>
                  <a:t>Well</a:t>
                </a:r>
                <a:r>
                  <a:rPr lang="nb-NO" sz="1400" dirty="0"/>
                  <a:t> 3 - </a:t>
                </a:r>
                <a:r>
                  <a:rPr lang="nb-NO" sz="1400" dirty="0" err="1"/>
                  <a:t>cuttings</a:t>
                </a:r>
                <a:r>
                  <a:rPr lang="nb-NO" sz="1400" dirty="0"/>
                  <a:t> 1</a:t>
                </a:r>
              </a:p>
              <a:p>
                <a:r>
                  <a:rPr lang="nb-NO" sz="1400" dirty="0" err="1"/>
                  <a:t>Well</a:t>
                </a:r>
                <a:r>
                  <a:rPr lang="nb-NO" sz="1400" dirty="0"/>
                  <a:t> 4 - </a:t>
                </a:r>
                <a:r>
                  <a:rPr lang="nb-NO" sz="1400" dirty="0" err="1"/>
                  <a:t>cuttings</a:t>
                </a:r>
                <a:r>
                  <a:rPr lang="nb-NO" sz="1400" dirty="0"/>
                  <a:t> 1</a:t>
                </a:r>
              </a:p>
              <a:p>
                <a:r>
                  <a:rPr lang="nb-NO" sz="1400" dirty="0" err="1"/>
                  <a:t>Well</a:t>
                </a:r>
                <a:r>
                  <a:rPr lang="nb-NO" sz="1400" dirty="0"/>
                  <a:t> 4 - </a:t>
                </a:r>
                <a:r>
                  <a:rPr lang="nb-NO" sz="1400" dirty="0" err="1"/>
                  <a:t>cuttings</a:t>
                </a:r>
                <a:r>
                  <a:rPr lang="nb-NO" sz="1400" dirty="0"/>
                  <a:t> 2</a:t>
                </a:r>
              </a:p>
              <a:p>
                <a:r>
                  <a:rPr lang="nb-NO" sz="1400" dirty="0" err="1"/>
                  <a:t>Well</a:t>
                </a:r>
                <a:r>
                  <a:rPr lang="nb-NO" sz="1400" dirty="0"/>
                  <a:t> 4 - </a:t>
                </a:r>
                <a:r>
                  <a:rPr lang="nb-NO" sz="1400" dirty="0" err="1"/>
                  <a:t>oil</a:t>
                </a:r>
                <a:endParaRPr lang="nb-NO" sz="1400" dirty="0"/>
              </a:p>
              <a:p>
                <a:r>
                  <a:rPr lang="nb-NO" sz="1400" dirty="0" err="1"/>
                  <a:t>Well</a:t>
                </a:r>
                <a:r>
                  <a:rPr lang="nb-NO" sz="1400" dirty="0"/>
                  <a:t> 3 - </a:t>
                </a:r>
                <a:r>
                  <a:rPr lang="nb-NO" sz="1400" dirty="0" err="1"/>
                  <a:t>oil</a:t>
                </a:r>
                <a:endParaRPr lang="en-US" sz="1400" dirty="0"/>
              </a:p>
            </p:txBody>
          </p:sp>
          <p:pic>
            <p:nvPicPr>
              <p:cNvPr id="32" name="Picture 31">
                <a:extLst>
                  <a:ext uri="{FF2B5EF4-FFF2-40B4-BE49-F238E27FC236}">
                    <a16:creationId xmlns:a16="http://schemas.microsoft.com/office/drawing/2014/main" id="{E0F1D3E4-5E5B-6349-D452-18CE2C3633B1}"/>
                  </a:ext>
                </a:extLst>
              </p:cNvPr>
              <p:cNvPicPr>
                <a:picLocks noChangeAspect="1"/>
              </p:cNvPicPr>
              <p:nvPr/>
            </p:nvPicPr>
            <p:blipFill rotWithShape="1">
              <a:blip r:embed="rId4">
                <a:extLst>
                  <a:ext uri="{28A0092B-C50C-407E-A947-70E740481C1C}">
                    <a14:useLocalDpi xmlns:a14="http://schemas.microsoft.com/office/drawing/2010/main" val="0"/>
                  </a:ext>
                </a:extLst>
              </a:blip>
              <a:srcRect l="11124" t="37133" r="-5767" b="36540"/>
              <a:stretch/>
            </p:blipFill>
            <p:spPr>
              <a:xfrm>
                <a:off x="4496729" y="1017955"/>
                <a:ext cx="162286" cy="356135"/>
              </a:xfrm>
              <a:prstGeom prst="rect">
                <a:avLst/>
              </a:prstGeom>
            </p:spPr>
          </p:pic>
          <p:pic>
            <p:nvPicPr>
              <p:cNvPr id="33" name="Picture 32">
                <a:extLst>
                  <a:ext uri="{FF2B5EF4-FFF2-40B4-BE49-F238E27FC236}">
                    <a16:creationId xmlns:a16="http://schemas.microsoft.com/office/drawing/2014/main" id="{4A36985C-6A61-36A6-D38A-8B37E2414DC2}"/>
                  </a:ext>
                </a:extLst>
              </p:cNvPr>
              <p:cNvPicPr>
                <a:picLocks noChangeAspect="1"/>
              </p:cNvPicPr>
              <p:nvPr/>
            </p:nvPicPr>
            <p:blipFill rotWithShape="1">
              <a:blip r:embed="rId4">
                <a:extLst>
                  <a:ext uri="{28A0092B-C50C-407E-A947-70E740481C1C}">
                    <a14:useLocalDpi xmlns:a14="http://schemas.microsoft.com/office/drawing/2010/main" val="0"/>
                  </a:ext>
                </a:extLst>
              </a:blip>
              <a:srcRect l="16889" t="75990" r="1"/>
              <a:stretch/>
            </p:blipFill>
            <p:spPr>
              <a:xfrm>
                <a:off x="4489296" y="1516284"/>
                <a:ext cx="142513" cy="324797"/>
              </a:xfrm>
              <a:prstGeom prst="rect">
                <a:avLst/>
              </a:prstGeom>
            </p:spPr>
          </p:pic>
        </p:grpSp>
      </p:grpSp>
      <p:grpSp>
        <p:nvGrpSpPr>
          <p:cNvPr id="34" name="Group 33">
            <a:extLst>
              <a:ext uri="{FF2B5EF4-FFF2-40B4-BE49-F238E27FC236}">
                <a16:creationId xmlns:a16="http://schemas.microsoft.com/office/drawing/2014/main" id="{46ADBFD4-07B6-BD8E-A31D-AEC9B2B7E671}"/>
              </a:ext>
            </a:extLst>
          </p:cNvPr>
          <p:cNvGrpSpPr/>
          <p:nvPr/>
        </p:nvGrpSpPr>
        <p:grpSpPr>
          <a:xfrm>
            <a:off x="4702964" y="980930"/>
            <a:ext cx="4544836" cy="4249093"/>
            <a:chOff x="6549151" y="849280"/>
            <a:chExt cx="5015764" cy="4680000"/>
          </a:xfrm>
        </p:grpSpPr>
        <p:pic>
          <p:nvPicPr>
            <p:cNvPr id="35" name="Picture 34">
              <a:extLst>
                <a:ext uri="{FF2B5EF4-FFF2-40B4-BE49-F238E27FC236}">
                  <a16:creationId xmlns:a16="http://schemas.microsoft.com/office/drawing/2014/main" id="{855660FB-EE10-DBFC-D967-525228444900}"/>
                </a:ext>
              </a:extLst>
            </p:cNvPr>
            <p:cNvPicPr>
              <a:picLocks noChangeAspect="1"/>
            </p:cNvPicPr>
            <p:nvPr/>
          </p:nvPicPr>
          <p:blipFill>
            <a:blip r:embed="rId5"/>
            <a:stretch>
              <a:fillRect/>
            </a:stretch>
          </p:blipFill>
          <p:spPr>
            <a:xfrm>
              <a:off x="6549151" y="849280"/>
              <a:ext cx="4808365" cy="4680000"/>
            </a:xfrm>
            <a:prstGeom prst="rect">
              <a:avLst/>
            </a:prstGeom>
          </p:spPr>
        </p:pic>
        <p:grpSp>
          <p:nvGrpSpPr>
            <p:cNvPr id="36" name="Group 35">
              <a:extLst>
                <a:ext uri="{FF2B5EF4-FFF2-40B4-BE49-F238E27FC236}">
                  <a16:creationId xmlns:a16="http://schemas.microsoft.com/office/drawing/2014/main" id="{0AB691A3-60D4-9914-9E98-E56B00CF5E71}"/>
                </a:ext>
              </a:extLst>
            </p:cNvPr>
            <p:cNvGrpSpPr/>
            <p:nvPr/>
          </p:nvGrpSpPr>
          <p:grpSpPr>
            <a:xfrm>
              <a:off x="9933942" y="861072"/>
              <a:ext cx="1630973" cy="1384995"/>
              <a:chOff x="4455933" y="526894"/>
              <a:chExt cx="1630973" cy="1384995"/>
            </a:xfrm>
          </p:grpSpPr>
          <p:pic>
            <p:nvPicPr>
              <p:cNvPr id="37" name="Picture 36">
                <a:extLst>
                  <a:ext uri="{FF2B5EF4-FFF2-40B4-BE49-F238E27FC236}">
                    <a16:creationId xmlns:a16="http://schemas.microsoft.com/office/drawing/2014/main" id="{A1F5823E-5C55-26D9-0DF6-099EF9F3252D}"/>
                  </a:ext>
                </a:extLst>
              </p:cNvPr>
              <p:cNvPicPr>
                <a:picLocks noChangeAspect="1"/>
              </p:cNvPicPr>
              <p:nvPr/>
            </p:nvPicPr>
            <p:blipFill rotWithShape="1">
              <a:blip r:embed="rId4">
                <a:extLst>
                  <a:ext uri="{28A0092B-C50C-407E-A947-70E740481C1C}">
                    <a14:useLocalDpi xmlns:a14="http://schemas.microsoft.com/office/drawing/2010/main" val="0"/>
                  </a:ext>
                </a:extLst>
              </a:blip>
              <a:srcRect b="70917"/>
              <a:stretch/>
            </p:blipFill>
            <p:spPr>
              <a:xfrm>
                <a:off x="4455933" y="639200"/>
                <a:ext cx="171474" cy="393420"/>
              </a:xfrm>
              <a:prstGeom prst="rect">
                <a:avLst/>
              </a:prstGeom>
            </p:spPr>
          </p:pic>
          <p:sp>
            <p:nvSpPr>
              <p:cNvPr id="38" name="TextBox 37">
                <a:extLst>
                  <a:ext uri="{FF2B5EF4-FFF2-40B4-BE49-F238E27FC236}">
                    <a16:creationId xmlns:a16="http://schemas.microsoft.com/office/drawing/2014/main" id="{3769E2FB-022C-72A0-2A92-8AA83D6DBBB1}"/>
                  </a:ext>
                </a:extLst>
              </p:cNvPr>
              <p:cNvSpPr txBox="1"/>
              <p:nvPr/>
            </p:nvSpPr>
            <p:spPr>
              <a:xfrm>
                <a:off x="4596946" y="526894"/>
                <a:ext cx="1489960" cy="1384995"/>
              </a:xfrm>
              <a:prstGeom prst="rect">
                <a:avLst/>
              </a:prstGeom>
              <a:noFill/>
            </p:spPr>
            <p:txBody>
              <a:bodyPr wrap="none" rtlCol="0">
                <a:spAutoFit/>
              </a:bodyPr>
              <a:lstStyle/>
              <a:p>
                <a:r>
                  <a:rPr lang="nb-NO" sz="1400" dirty="0"/>
                  <a:t>OBM</a:t>
                </a:r>
              </a:p>
              <a:p>
                <a:r>
                  <a:rPr lang="nb-NO" sz="1400" dirty="0" err="1"/>
                  <a:t>Well</a:t>
                </a:r>
                <a:r>
                  <a:rPr lang="nb-NO" sz="1400" dirty="0"/>
                  <a:t> 3 - </a:t>
                </a:r>
                <a:r>
                  <a:rPr lang="nb-NO" sz="1400" dirty="0" err="1"/>
                  <a:t>cuttings</a:t>
                </a:r>
                <a:r>
                  <a:rPr lang="nb-NO" sz="1400" dirty="0"/>
                  <a:t> 1</a:t>
                </a:r>
              </a:p>
              <a:p>
                <a:r>
                  <a:rPr lang="nb-NO" sz="1400" dirty="0" err="1"/>
                  <a:t>Well</a:t>
                </a:r>
                <a:r>
                  <a:rPr lang="nb-NO" sz="1400" dirty="0"/>
                  <a:t> 4 - </a:t>
                </a:r>
                <a:r>
                  <a:rPr lang="nb-NO" sz="1400" dirty="0" err="1"/>
                  <a:t>cuttings</a:t>
                </a:r>
                <a:r>
                  <a:rPr lang="nb-NO" sz="1400" dirty="0"/>
                  <a:t> 1</a:t>
                </a:r>
              </a:p>
              <a:p>
                <a:r>
                  <a:rPr lang="nb-NO" sz="1400" dirty="0" err="1"/>
                  <a:t>Well</a:t>
                </a:r>
                <a:r>
                  <a:rPr lang="nb-NO" sz="1400" dirty="0"/>
                  <a:t> 4 - </a:t>
                </a:r>
                <a:r>
                  <a:rPr lang="nb-NO" sz="1400" dirty="0" err="1"/>
                  <a:t>cuttings</a:t>
                </a:r>
                <a:r>
                  <a:rPr lang="nb-NO" sz="1400" dirty="0"/>
                  <a:t> 2</a:t>
                </a:r>
              </a:p>
              <a:p>
                <a:r>
                  <a:rPr lang="nb-NO" sz="1400" dirty="0" err="1"/>
                  <a:t>Well</a:t>
                </a:r>
                <a:r>
                  <a:rPr lang="nb-NO" sz="1400" dirty="0"/>
                  <a:t> 4 - </a:t>
                </a:r>
                <a:r>
                  <a:rPr lang="nb-NO" sz="1400" dirty="0" err="1"/>
                  <a:t>oil</a:t>
                </a:r>
                <a:endParaRPr lang="nb-NO" sz="1400" dirty="0"/>
              </a:p>
              <a:p>
                <a:r>
                  <a:rPr lang="nb-NO" sz="1400" dirty="0" err="1"/>
                  <a:t>Well</a:t>
                </a:r>
                <a:r>
                  <a:rPr lang="nb-NO" sz="1400" dirty="0"/>
                  <a:t> 3 - </a:t>
                </a:r>
                <a:r>
                  <a:rPr lang="nb-NO" sz="1400" dirty="0" err="1"/>
                  <a:t>oil</a:t>
                </a:r>
                <a:endParaRPr lang="en-US" sz="1400" dirty="0"/>
              </a:p>
            </p:txBody>
          </p:sp>
          <p:pic>
            <p:nvPicPr>
              <p:cNvPr id="39" name="Picture 38">
                <a:extLst>
                  <a:ext uri="{FF2B5EF4-FFF2-40B4-BE49-F238E27FC236}">
                    <a16:creationId xmlns:a16="http://schemas.microsoft.com/office/drawing/2014/main" id="{7EAA8F13-9D0B-243F-F983-09A447642AFE}"/>
                  </a:ext>
                </a:extLst>
              </p:cNvPr>
              <p:cNvPicPr>
                <a:picLocks noChangeAspect="1"/>
              </p:cNvPicPr>
              <p:nvPr/>
            </p:nvPicPr>
            <p:blipFill rotWithShape="1">
              <a:blip r:embed="rId4">
                <a:extLst>
                  <a:ext uri="{28A0092B-C50C-407E-A947-70E740481C1C}">
                    <a14:useLocalDpi xmlns:a14="http://schemas.microsoft.com/office/drawing/2010/main" val="0"/>
                  </a:ext>
                </a:extLst>
              </a:blip>
              <a:srcRect l="11124" t="37133" r="-5767" b="36540"/>
              <a:stretch/>
            </p:blipFill>
            <p:spPr>
              <a:xfrm>
                <a:off x="4465088" y="1065251"/>
                <a:ext cx="162286" cy="356135"/>
              </a:xfrm>
              <a:prstGeom prst="rect">
                <a:avLst/>
              </a:prstGeom>
            </p:spPr>
          </p:pic>
          <p:pic>
            <p:nvPicPr>
              <p:cNvPr id="40" name="Picture 39">
                <a:extLst>
                  <a:ext uri="{FF2B5EF4-FFF2-40B4-BE49-F238E27FC236}">
                    <a16:creationId xmlns:a16="http://schemas.microsoft.com/office/drawing/2014/main" id="{BBCD01B2-C6AF-2960-121B-A594065E23FE}"/>
                  </a:ext>
                </a:extLst>
              </p:cNvPr>
              <p:cNvPicPr>
                <a:picLocks noChangeAspect="1"/>
              </p:cNvPicPr>
              <p:nvPr/>
            </p:nvPicPr>
            <p:blipFill rotWithShape="1">
              <a:blip r:embed="rId4">
                <a:extLst>
                  <a:ext uri="{28A0092B-C50C-407E-A947-70E740481C1C}">
                    <a14:useLocalDpi xmlns:a14="http://schemas.microsoft.com/office/drawing/2010/main" val="0"/>
                  </a:ext>
                </a:extLst>
              </a:blip>
              <a:srcRect l="16889" t="75990" r="1"/>
              <a:stretch/>
            </p:blipFill>
            <p:spPr>
              <a:xfrm>
                <a:off x="4475130" y="1543298"/>
                <a:ext cx="142513" cy="324797"/>
              </a:xfrm>
              <a:prstGeom prst="rect">
                <a:avLst/>
              </a:prstGeom>
            </p:spPr>
          </p:pic>
        </p:grpSp>
      </p:grpSp>
      <p:sp>
        <p:nvSpPr>
          <p:cNvPr id="42" name="TextBox 41">
            <a:extLst>
              <a:ext uri="{FF2B5EF4-FFF2-40B4-BE49-F238E27FC236}">
                <a16:creationId xmlns:a16="http://schemas.microsoft.com/office/drawing/2014/main" id="{A8F37439-29A2-0769-2510-8601BE7052F1}"/>
              </a:ext>
            </a:extLst>
          </p:cNvPr>
          <p:cNvSpPr txBox="1"/>
          <p:nvPr/>
        </p:nvSpPr>
        <p:spPr>
          <a:xfrm>
            <a:off x="160889" y="5363393"/>
            <a:ext cx="11395570" cy="261546"/>
          </a:xfrm>
          <a:prstGeom prst="rect">
            <a:avLst/>
          </a:prstGeom>
          <a:noFill/>
        </p:spPr>
        <p:txBody>
          <a:bodyPr wrap="square">
            <a:spAutoFit/>
          </a:bodyPr>
          <a:lstStyle/>
          <a:p>
            <a:pPr algn="just" eaLnBrk="0">
              <a:lnSpc>
                <a:spcPts val="1200"/>
              </a:lnSpc>
              <a:spcAft>
                <a:spcPts val="1200"/>
              </a:spcAft>
            </a:pPr>
            <a:r>
              <a:rPr lang="en-US" sz="1600" dirty="0">
                <a:effectLst/>
                <a:latin typeface="Arial" panose="020B0604020202020204" pitchFamily="34" charset="0"/>
                <a:ea typeface="Times New Roman" panose="02020603050405020304" pitchFamily="18" charset="0"/>
              </a:rPr>
              <a:t>Ternary plots - Sterane and hopane distribution data from the OBM, reservoir oils </a:t>
            </a:r>
            <a:r>
              <a:rPr lang="en-US" sz="1600" dirty="0">
                <a:latin typeface="Arial" panose="020B0604020202020204" pitchFamily="34" charset="0"/>
                <a:ea typeface="Times New Roman" panose="02020603050405020304" pitchFamily="18" charset="0"/>
              </a:rPr>
              <a:t>and </a:t>
            </a:r>
            <a:r>
              <a:rPr lang="en-US" sz="1600" dirty="0">
                <a:effectLst/>
                <a:latin typeface="Arial" panose="020B0604020202020204" pitchFamily="34" charset="0"/>
                <a:ea typeface="Times New Roman" panose="02020603050405020304" pitchFamily="18" charset="0"/>
              </a:rPr>
              <a:t>cutting extracts</a:t>
            </a:r>
            <a:endParaRPr lang="nb-NO" sz="2000" dirty="0">
              <a:effectLst/>
              <a:latin typeface="Times New Roman" panose="02020603050405020304" pitchFamily="18" charset="0"/>
              <a:ea typeface="Times New Roman" panose="02020603050405020304" pitchFamily="18" charset="0"/>
            </a:endParaRPr>
          </a:p>
        </p:txBody>
      </p:sp>
      <p:sp>
        <p:nvSpPr>
          <p:cNvPr id="43" name="Oval 42">
            <a:extLst>
              <a:ext uri="{FF2B5EF4-FFF2-40B4-BE49-F238E27FC236}">
                <a16:creationId xmlns:a16="http://schemas.microsoft.com/office/drawing/2014/main" id="{9D0B5C3E-FDC5-137E-B58E-CFC6554713DA}"/>
              </a:ext>
            </a:extLst>
          </p:cNvPr>
          <p:cNvSpPr/>
          <p:nvPr/>
        </p:nvSpPr>
        <p:spPr>
          <a:xfrm rot="2199659">
            <a:off x="2806025" y="3867471"/>
            <a:ext cx="367244" cy="89649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4" name="Oval 43">
            <a:extLst>
              <a:ext uri="{FF2B5EF4-FFF2-40B4-BE49-F238E27FC236}">
                <a16:creationId xmlns:a16="http://schemas.microsoft.com/office/drawing/2014/main" id="{1C9D9A10-6EBA-6D4E-AE83-96D7D1F4923B}"/>
              </a:ext>
            </a:extLst>
          </p:cNvPr>
          <p:cNvSpPr/>
          <p:nvPr/>
        </p:nvSpPr>
        <p:spPr>
          <a:xfrm rot="5763595">
            <a:off x="2087207" y="2750834"/>
            <a:ext cx="367244" cy="896498"/>
          </a:xfrm>
          <a:prstGeom prst="ellipse">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Oval 44">
            <a:extLst>
              <a:ext uri="{FF2B5EF4-FFF2-40B4-BE49-F238E27FC236}">
                <a16:creationId xmlns:a16="http://schemas.microsoft.com/office/drawing/2014/main" id="{FC95A75E-CDDD-9CA9-539E-DFC2E65F8A66}"/>
              </a:ext>
            </a:extLst>
          </p:cNvPr>
          <p:cNvSpPr/>
          <p:nvPr/>
        </p:nvSpPr>
        <p:spPr>
          <a:xfrm rot="5763595">
            <a:off x="7460866" y="3118203"/>
            <a:ext cx="367244" cy="89649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6" name="Oval 45">
            <a:extLst>
              <a:ext uri="{FF2B5EF4-FFF2-40B4-BE49-F238E27FC236}">
                <a16:creationId xmlns:a16="http://schemas.microsoft.com/office/drawing/2014/main" id="{CBCE7924-3521-4F0E-9C67-1C43600C74E8}"/>
              </a:ext>
            </a:extLst>
          </p:cNvPr>
          <p:cNvSpPr/>
          <p:nvPr/>
        </p:nvSpPr>
        <p:spPr>
          <a:xfrm rot="5763595">
            <a:off x="7367711" y="3686596"/>
            <a:ext cx="367244" cy="896498"/>
          </a:xfrm>
          <a:prstGeom prst="ellipse">
            <a:avLst/>
          </a:prstGeom>
          <a:no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Oval 1">
            <a:extLst>
              <a:ext uri="{FF2B5EF4-FFF2-40B4-BE49-F238E27FC236}">
                <a16:creationId xmlns:a16="http://schemas.microsoft.com/office/drawing/2014/main" id="{AC7612EE-4234-C1CE-9F92-EB2111E2A959}"/>
              </a:ext>
            </a:extLst>
          </p:cNvPr>
          <p:cNvSpPr/>
          <p:nvPr/>
        </p:nvSpPr>
        <p:spPr>
          <a:xfrm rot="5763595">
            <a:off x="6657384" y="3467785"/>
            <a:ext cx="367244" cy="896498"/>
          </a:xfrm>
          <a:prstGeom prst="ellipse">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highlight>
                <a:srgbClr val="0000FF"/>
              </a:highlight>
            </a:endParaRPr>
          </a:p>
        </p:txBody>
      </p:sp>
      <p:sp>
        <p:nvSpPr>
          <p:cNvPr id="5" name="Oval 4">
            <a:extLst>
              <a:ext uri="{FF2B5EF4-FFF2-40B4-BE49-F238E27FC236}">
                <a16:creationId xmlns:a16="http://schemas.microsoft.com/office/drawing/2014/main" id="{06E125D8-9E14-9F82-5B3E-7D6C504CAB8A}"/>
              </a:ext>
            </a:extLst>
          </p:cNvPr>
          <p:cNvSpPr/>
          <p:nvPr/>
        </p:nvSpPr>
        <p:spPr>
          <a:xfrm rot="5763595">
            <a:off x="1690647" y="3054646"/>
            <a:ext cx="367244" cy="896498"/>
          </a:xfrm>
          <a:prstGeom prst="ellipse">
            <a:avLst/>
          </a:prstGeom>
          <a:noFill/>
          <a:ln w="2857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highlight>
                <a:srgbClr val="0000FF"/>
              </a:highlight>
            </a:endParaRPr>
          </a:p>
        </p:txBody>
      </p:sp>
    </p:spTree>
    <p:extLst>
      <p:ext uri="{BB962C8B-B14F-4D97-AF65-F5344CB8AC3E}">
        <p14:creationId xmlns:p14="http://schemas.microsoft.com/office/powerpoint/2010/main" val="366488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bg/>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2" grpId="0"/>
      <p:bldP spid="43" grpId="0" animBg="1"/>
      <p:bldP spid="44" grpId="0" animBg="1"/>
      <p:bldP spid="45" grpId="0" animBg="1"/>
      <p:bldP spid="46" grpId="0" animBg="1"/>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29BA7-8053-4961-EB5B-D99B28A28062}"/>
              </a:ext>
            </a:extLst>
          </p:cNvPr>
          <p:cNvSpPr>
            <a:spLocks noGrp="1"/>
          </p:cNvSpPr>
          <p:nvPr>
            <p:ph type="title"/>
          </p:nvPr>
        </p:nvSpPr>
        <p:spPr/>
        <p:txBody>
          <a:bodyPr/>
          <a:lstStyle/>
          <a:p>
            <a:r>
              <a:rPr lang="nb-NO" sz="3600" b="1" dirty="0" err="1"/>
              <a:t>Conclusions</a:t>
            </a:r>
            <a:endParaRPr lang="nb-NO" sz="3600" b="1" dirty="0"/>
          </a:p>
        </p:txBody>
      </p:sp>
      <p:sp>
        <p:nvSpPr>
          <p:cNvPr id="4" name="Content Placeholder 3">
            <a:extLst>
              <a:ext uri="{FF2B5EF4-FFF2-40B4-BE49-F238E27FC236}">
                <a16:creationId xmlns:a16="http://schemas.microsoft.com/office/drawing/2014/main" id="{4E7A0295-F1FF-F74C-497C-7A0BF0F5F491}"/>
              </a:ext>
            </a:extLst>
          </p:cNvPr>
          <p:cNvSpPr>
            <a:spLocks noGrp="1"/>
          </p:cNvSpPr>
          <p:nvPr>
            <p:ph sz="quarter" idx="10"/>
          </p:nvPr>
        </p:nvSpPr>
        <p:spPr>
          <a:xfrm>
            <a:off x="160338" y="933450"/>
            <a:ext cx="11503125" cy="5492750"/>
          </a:xfrm>
        </p:spPr>
        <p:txBody>
          <a:bodyPr/>
          <a:lstStyle/>
          <a:p>
            <a:pPr marL="457200" indent="-457200">
              <a:buFont typeface="+mj-lt"/>
              <a:buAutoNum type="arabicPeriod"/>
            </a:pPr>
            <a:r>
              <a:rPr lang="en-US" sz="2000" dirty="0">
                <a:solidFill>
                  <a:schemeClr val="tx1"/>
                </a:solidFill>
                <a:latin typeface="+mn-lt"/>
              </a:rPr>
              <a:t>The reservoir oil viscosity in the Breidablikk field was estimated using a combination of:</a:t>
            </a:r>
          </a:p>
          <a:p>
            <a:pPr marL="895350" lvl="1" indent="-404813">
              <a:buFont typeface="Wingdings" panose="05000000000000000000" pitchFamily="2" charset="2"/>
              <a:buChar char="Ø"/>
            </a:pPr>
            <a:r>
              <a:rPr lang="en-US" sz="2000" dirty="0">
                <a:solidFill>
                  <a:schemeClr val="tx1"/>
                </a:solidFill>
                <a:latin typeface="+mn-lt"/>
              </a:rPr>
              <a:t>Standard and advanced mud gas logging</a:t>
            </a:r>
          </a:p>
          <a:p>
            <a:pPr marL="895350" lvl="1" indent="-404813">
              <a:buFont typeface="Wingdings" panose="05000000000000000000" pitchFamily="2" charset="2"/>
              <a:buChar char="Ø"/>
            </a:pPr>
            <a:r>
              <a:rPr lang="en-US" sz="2000" dirty="0">
                <a:solidFill>
                  <a:schemeClr val="tx1"/>
                </a:solidFill>
                <a:latin typeface="+mn-lt"/>
              </a:rPr>
              <a:t>Classical geochemical analysis on cutting extracts and reservoir oils</a:t>
            </a:r>
          </a:p>
          <a:p>
            <a:pPr marL="457200" indent="-457200">
              <a:buFont typeface="+mj-lt"/>
              <a:buAutoNum type="arabicPeriod"/>
            </a:pPr>
            <a:r>
              <a:rPr lang="en-US" sz="2000" dirty="0">
                <a:solidFill>
                  <a:schemeClr val="tx1"/>
                </a:solidFill>
                <a:latin typeface="+mn-lt"/>
              </a:rPr>
              <a:t>Standard mud gas logging could not effectively differentiate between the two viscosity regions. Therefore it is not suitable for qualitative estimation of reservoir fluid viscosity</a:t>
            </a:r>
          </a:p>
          <a:p>
            <a:pPr marL="457200" indent="-457200">
              <a:buFont typeface="+mj-lt"/>
              <a:buAutoNum type="arabicPeriod"/>
            </a:pPr>
            <a:r>
              <a:rPr lang="en-US" sz="2000" dirty="0">
                <a:solidFill>
                  <a:schemeClr val="tx1"/>
                </a:solidFill>
                <a:latin typeface="+mn-lt"/>
              </a:rPr>
              <a:t>The use of cutting extract analysis with traditional geochemical techniques was found to be challenging and highly dependent on the quality of the cuttings. </a:t>
            </a:r>
          </a:p>
          <a:p>
            <a:pPr marL="895350" lvl="1" indent="-438150">
              <a:buFont typeface="Wingdings" panose="05000000000000000000" pitchFamily="2" charset="2"/>
              <a:buChar char="Ø"/>
            </a:pPr>
            <a:r>
              <a:rPr lang="en-US" sz="2000" dirty="0">
                <a:solidFill>
                  <a:schemeClr val="tx1"/>
                </a:solidFill>
                <a:latin typeface="+mn-lt"/>
              </a:rPr>
              <a:t>Therefore, this method is not recommended for estimating the reservoir oil viscosity in the Breidablikk field</a:t>
            </a:r>
          </a:p>
          <a:p>
            <a:pPr marL="457200" indent="-457200">
              <a:buFont typeface="+mj-lt"/>
              <a:buAutoNum type="arabicPeriod"/>
            </a:pPr>
            <a:r>
              <a:rPr lang="en-US" sz="2000" dirty="0">
                <a:solidFill>
                  <a:schemeClr val="tx1"/>
                </a:solidFill>
                <a:latin typeface="+mn-lt"/>
              </a:rPr>
              <a:t>Advanced mud gas logging provides a real-time qualitative indication of the reservoir oil viscosity in Breidablikk field</a:t>
            </a:r>
          </a:p>
          <a:p>
            <a:pPr marL="895350" lvl="1" indent="-360363">
              <a:buFont typeface="Wingdings" panose="05000000000000000000" pitchFamily="2" charset="2"/>
              <a:buChar char="Ø"/>
            </a:pPr>
            <a:r>
              <a:rPr lang="en-US" sz="2000" dirty="0">
                <a:solidFill>
                  <a:schemeClr val="tx1"/>
                </a:solidFill>
                <a:latin typeface="+mn-lt"/>
              </a:rPr>
              <a:t>C2/nC5 hydrocarbon ratio, with a threshold of 40 between the high and low viscosity regions, is selected for viscosity estimation</a:t>
            </a:r>
          </a:p>
          <a:p>
            <a:pPr marL="895350" lvl="1" indent="-438150">
              <a:buFont typeface="Wingdings" panose="05000000000000000000" pitchFamily="2" charset="2"/>
              <a:buChar char="Ø"/>
            </a:pPr>
            <a:endParaRPr lang="nb-NO" sz="2000" dirty="0">
              <a:solidFill>
                <a:schemeClr val="tx1"/>
              </a:solidFill>
              <a:latin typeface="+mn-lt"/>
            </a:endParaRPr>
          </a:p>
        </p:txBody>
      </p:sp>
    </p:spTree>
    <p:extLst>
      <p:ext uri="{BB962C8B-B14F-4D97-AF65-F5344CB8AC3E}">
        <p14:creationId xmlns:p14="http://schemas.microsoft.com/office/powerpoint/2010/main" val="32527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3900B1-DE64-C2CC-84AA-6DAB3EB84654}"/>
              </a:ext>
            </a:extLst>
          </p:cNvPr>
          <p:cNvSpPr>
            <a:spLocks noGrp="1"/>
          </p:cNvSpPr>
          <p:nvPr>
            <p:ph type="title"/>
          </p:nvPr>
        </p:nvSpPr>
        <p:spPr/>
        <p:txBody>
          <a:bodyPr/>
          <a:lstStyle/>
          <a:p>
            <a:r>
              <a:rPr lang="en-US" sz="3600" b="1" dirty="0"/>
              <a:t>Acknowledgments</a:t>
            </a:r>
            <a:endParaRPr lang="nb-NO" sz="3600" dirty="0"/>
          </a:p>
        </p:txBody>
      </p:sp>
      <p:sp>
        <p:nvSpPr>
          <p:cNvPr id="4" name="Content Placeholder 3">
            <a:extLst>
              <a:ext uri="{FF2B5EF4-FFF2-40B4-BE49-F238E27FC236}">
                <a16:creationId xmlns:a16="http://schemas.microsoft.com/office/drawing/2014/main" id="{A5EA7CAF-C262-2422-FA16-AADCBC2992F1}"/>
              </a:ext>
            </a:extLst>
          </p:cNvPr>
          <p:cNvSpPr>
            <a:spLocks noGrp="1"/>
          </p:cNvSpPr>
          <p:nvPr>
            <p:ph sz="quarter" idx="10"/>
          </p:nvPr>
        </p:nvSpPr>
        <p:spPr>
          <a:xfrm>
            <a:off x="150611" y="1050182"/>
            <a:ext cx="10977831" cy="2928431"/>
          </a:xfrm>
        </p:spPr>
        <p:txBody>
          <a:bodyPr/>
          <a:lstStyle/>
          <a:p>
            <a:pPr marL="0" indent="0" eaLnBrk="0">
              <a:lnSpc>
                <a:spcPct val="100000"/>
              </a:lnSpc>
              <a:spcAft>
                <a:spcPts val="1200"/>
              </a:spcAft>
              <a:buNone/>
            </a:pPr>
            <a:r>
              <a:rPr lang="en-US" sz="2000" dirty="0">
                <a:solidFill>
                  <a:schemeClr val="tx1"/>
                </a:solidFill>
                <a:latin typeface="+mn-lt"/>
              </a:rPr>
              <a:t>The authors thank Equinor ASA, </a:t>
            </a:r>
            <a:r>
              <a:rPr lang="en-US" sz="2000" dirty="0" err="1">
                <a:solidFill>
                  <a:schemeClr val="tx1"/>
                </a:solidFill>
                <a:latin typeface="+mn-lt"/>
              </a:rPr>
              <a:t>Vår</a:t>
            </a:r>
            <a:r>
              <a:rPr lang="en-US" sz="2000" dirty="0">
                <a:solidFill>
                  <a:schemeClr val="tx1"/>
                </a:solidFill>
                <a:latin typeface="+mn-lt"/>
              </a:rPr>
              <a:t> Energi, Petoro, and ConocoPhillips management for permission to publish this paper. Sincere thanks to the Breidablikk asset subsurface team for the fruitful discussions. The support from Equinor’s Technology, Digital and Innovation (TDI) business area, especially from Vibeke Haugen, Monica Vik Constable, Peter Eilsø Nielsen, and Tore </a:t>
            </a:r>
            <a:r>
              <a:rPr lang="en-US" sz="2000" dirty="0" err="1">
                <a:solidFill>
                  <a:schemeClr val="tx1"/>
                </a:solidFill>
                <a:latin typeface="+mn-lt"/>
              </a:rPr>
              <a:t>Vikaunet</a:t>
            </a:r>
            <a:r>
              <a:rPr lang="en-US" sz="2000" dirty="0">
                <a:solidFill>
                  <a:schemeClr val="tx1"/>
                </a:solidFill>
                <a:latin typeface="+mn-lt"/>
              </a:rPr>
              <a:t> is much appreciated. Special thanks go to Equinor's Exploration and Production International (EPI) business area management, especially from Ingrid Hauge and Jarle Larsen. </a:t>
            </a:r>
            <a:endParaRPr lang="nb-NO" sz="2000" dirty="0">
              <a:solidFill>
                <a:schemeClr val="tx1"/>
              </a:solidFill>
              <a:latin typeface="+mn-lt"/>
            </a:endParaRPr>
          </a:p>
          <a:p>
            <a:pPr marL="0" indent="0">
              <a:buNone/>
            </a:pPr>
            <a:endParaRPr lang="nb-NO" dirty="0"/>
          </a:p>
        </p:txBody>
      </p:sp>
    </p:spTree>
    <p:extLst>
      <p:ext uri="{BB962C8B-B14F-4D97-AF65-F5344CB8AC3E}">
        <p14:creationId xmlns:p14="http://schemas.microsoft.com/office/powerpoint/2010/main" val="179237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12455" y="1943389"/>
            <a:ext cx="9144000" cy="2286001"/>
          </a:xfrm>
        </p:spPr>
        <p:txBody>
          <a:bodyPr>
            <a:normAutofit/>
          </a:bodyPr>
          <a:lstStyle/>
          <a:p>
            <a:r>
              <a:rPr lang="en-US" sz="2400" dirty="0">
                <a:latin typeface="Calibri" panose="020F0502020204030204" pitchFamily="34" charset="0"/>
              </a:rPr>
              <a:t>Holistic Evaluation of Reservoir Oil Viscosity in Breidablikk Field – Including Mud Gas Logging Approach </a:t>
            </a:r>
            <a:r>
              <a:rPr lang="en-US" dirty="0">
                <a:latin typeface="Calibri" panose="020F0502020204030204" pitchFamily="34" charset="0"/>
              </a:rPr>
              <a:t>- SPWLA-2023-0039</a:t>
            </a:r>
            <a:br>
              <a:rPr lang="en-US" sz="2800" b="1" dirty="0">
                <a:solidFill>
                  <a:srgbClr val="023147"/>
                </a:solidFill>
                <a:latin typeface="+mn-lt"/>
                <a:ea typeface="Tahoma" panose="020B0604030504040204" pitchFamily="34" charset="0"/>
                <a:cs typeface="Tahoma" panose="020B0604030504040204" pitchFamily="34" charset="0"/>
              </a:rPr>
            </a:br>
            <a:br>
              <a:rPr lang="en-GB" sz="2800" b="1" dirty="0">
                <a:latin typeface="Calibri" panose="020F0502020204030204" pitchFamily="34" charset="0"/>
                <a:ea typeface="Calibri" panose="020F0502020204030204" pitchFamily="34" charset="0"/>
              </a:rPr>
            </a:br>
            <a:br>
              <a:rPr lang="de-DE" sz="2000" dirty="0">
                <a:latin typeface="+mn-lt"/>
              </a:rPr>
            </a:br>
            <a:r>
              <a:rPr lang="en-US" sz="2000" dirty="0">
                <a:latin typeface="+mn-lt"/>
              </a:rPr>
              <a:t>Alexandra Cely, Ingvar Skaar and Tao Yang</a:t>
            </a:r>
            <a:br>
              <a:rPr lang="en-US" sz="2000" dirty="0">
                <a:latin typeface="+mn-lt"/>
              </a:rPr>
            </a:br>
            <a:r>
              <a:rPr lang="en-US" sz="2000" dirty="0">
                <a:latin typeface="+mn-lt"/>
              </a:rPr>
              <a:t>Equinor ASA</a:t>
            </a:r>
          </a:p>
        </p:txBody>
      </p:sp>
      <p:sp>
        <p:nvSpPr>
          <p:cNvPr id="3" name="Subtitle 2"/>
          <p:cNvSpPr>
            <a:spLocks noGrp="1"/>
          </p:cNvSpPr>
          <p:nvPr>
            <p:ph type="subTitle" idx="4294967295"/>
          </p:nvPr>
        </p:nvSpPr>
        <p:spPr>
          <a:xfrm>
            <a:off x="1512455" y="0"/>
            <a:ext cx="9144000" cy="1524000"/>
          </a:xfrm>
        </p:spPr>
        <p:txBody>
          <a:bodyPr>
            <a:noAutofit/>
          </a:bodyPr>
          <a:lstStyle/>
          <a:p>
            <a:pPr marL="0" indent="0" algn="ctr">
              <a:buNone/>
            </a:pPr>
            <a:r>
              <a:rPr lang="de-DE" sz="2800" b="1" dirty="0">
                <a:solidFill>
                  <a:schemeClr val="accent1">
                    <a:lumMod val="75000"/>
                  </a:schemeClr>
                </a:solidFill>
              </a:rPr>
              <a:t>Norwegian Formation </a:t>
            </a:r>
            <a:r>
              <a:rPr lang="en-US" sz="2800" b="1" dirty="0">
                <a:solidFill>
                  <a:schemeClr val="accent1">
                    <a:lumMod val="75000"/>
                  </a:schemeClr>
                </a:solidFill>
              </a:rPr>
              <a:t>Evaluation Society</a:t>
            </a:r>
          </a:p>
          <a:p>
            <a:pPr marL="0" indent="0" algn="ctr">
              <a:buNone/>
            </a:pPr>
            <a:r>
              <a:rPr lang="de-DE" sz="2400" dirty="0">
                <a:solidFill>
                  <a:schemeClr val="accent1">
                    <a:lumMod val="75000"/>
                  </a:schemeClr>
                </a:solidFill>
              </a:rPr>
              <a:t>Monthly Meeting @ Solastranden Gård, Sola</a:t>
            </a:r>
          </a:p>
          <a:p>
            <a:pPr marL="0" indent="0" algn="ctr">
              <a:buNone/>
            </a:pPr>
            <a:r>
              <a:rPr lang="de-DE" sz="2400" dirty="0">
                <a:solidFill>
                  <a:schemeClr val="accent1">
                    <a:lumMod val="75000"/>
                  </a:schemeClr>
                </a:solidFill>
              </a:rPr>
              <a:t>7</a:t>
            </a:r>
            <a:r>
              <a:rPr lang="de-DE" sz="2400" baseline="30000" dirty="0">
                <a:solidFill>
                  <a:schemeClr val="accent1">
                    <a:lumMod val="75000"/>
                  </a:schemeClr>
                </a:solidFill>
              </a:rPr>
              <a:t>th</a:t>
            </a:r>
            <a:r>
              <a:rPr lang="de-DE" sz="2400" dirty="0">
                <a:solidFill>
                  <a:schemeClr val="accent1">
                    <a:lumMod val="75000"/>
                  </a:schemeClr>
                </a:solidFill>
              </a:rPr>
              <a:t> February 2024</a:t>
            </a:r>
            <a:endParaRPr lang="en-US" sz="2400" dirty="0">
              <a:solidFill>
                <a:schemeClr val="accent1">
                  <a:lumMod val="75000"/>
                </a:schemeClr>
              </a:solidFill>
            </a:endParaRPr>
          </a:p>
        </p:txBody>
      </p:sp>
      <p:sp>
        <p:nvSpPr>
          <p:cNvPr id="6" name="Subtitle 2">
            <a:extLst>
              <a:ext uri="{FF2B5EF4-FFF2-40B4-BE49-F238E27FC236}">
                <a16:creationId xmlns:a16="http://schemas.microsoft.com/office/drawing/2014/main" id="{2875BA80-4F78-D1E1-D511-31B57B92F86E}"/>
              </a:ext>
            </a:extLst>
          </p:cNvPr>
          <p:cNvSpPr txBox="1">
            <a:spLocks/>
          </p:cNvSpPr>
          <p:nvPr/>
        </p:nvSpPr>
        <p:spPr>
          <a:xfrm>
            <a:off x="1530928" y="4648777"/>
            <a:ext cx="9144000" cy="45662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a:solidFill>
                  <a:schemeClr val="accent1">
                    <a:lumMod val="75000"/>
                  </a:schemeClr>
                </a:solidFill>
              </a:rPr>
              <a:t>Sponsors</a:t>
            </a:r>
          </a:p>
        </p:txBody>
      </p:sp>
      <p:pic>
        <p:nvPicPr>
          <p:cNvPr id="8" name="Picture 7">
            <a:extLst>
              <a:ext uri="{FF2B5EF4-FFF2-40B4-BE49-F238E27FC236}">
                <a16:creationId xmlns:a16="http://schemas.microsoft.com/office/drawing/2014/main" id="{21D9B23B-B214-F31A-3731-BBBD7429CCA9}"/>
              </a:ext>
            </a:extLst>
          </p:cNvPr>
          <p:cNvPicPr>
            <a:picLocks noChangeAspect="1"/>
          </p:cNvPicPr>
          <p:nvPr/>
        </p:nvPicPr>
        <p:blipFill>
          <a:blip r:embed="rId2"/>
          <a:stretch>
            <a:fillRect/>
          </a:stretch>
        </p:blipFill>
        <p:spPr>
          <a:xfrm>
            <a:off x="3603636" y="5105400"/>
            <a:ext cx="4998584" cy="874137"/>
          </a:xfrm>
          <a:prstGeom prst="rect">
            <a:avLst/>
          </a:prstGeom>
        </p:spPr>
      </p:pic>
    </p:spTree>
    <p:extLst>
      <p:ext uri="{BB962C8B-B14F-4D97-AF65-F5344CB8AC3E}">
        <p14:creationId xmlns:p14="http://schemas.microsoft.com/office/powerpoint/2010/main" val="98802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BE7F-1C07-49A2-B446-533A0A7DB87C}"/>
              </a:ext>
            </a:extLst>
          </p:cNvPr>
          <p:cNvSpPr>
            <a:spLocks noGrp="1"/>
          </p:cNvSpPr>
          <p:nvPr>
            <p:ph type="title"/>
          </p:nvPr>
        </p:nvSpPr>
        <p:spPr/>
        <p:txBody>
          <a:bodyPr/>
          <a:lstStyle/>
          <a:p>
            <a:r>
              <a:rPr lang="en-US" sz="3600" b="1" dirty="0"/>
              <a:t>Outline</a:t>
            </a:r>
          </a:p>
        </p:txBody>
      </p:sp>
      <p:sp>
        <p:nvSpPr>
          <p:cNvPr id="3" name="Content Placeholder 2">
            <a:extLst>
              <a:ext uri="{FF2B5EF4-FFF2-40B4-BE49-F238E27FC236}">
                <a16:creationId xmlns:a16="http://schemas.microsoft.com/office/drawing/2014/main" id="{C3698EED-C4B0-4A19-897C-EB78EA05B769}"/>
              </a:ext>
            </a:extLst>
          </p:cNvPr>
          <p:cNvSpPr>
            <a:spLocks noGrp="1"/>
          </p:cNvSpPr>
          <p:nvPr>
            <p:ph sz="quarter" idx="10"/>
          </p:nvPr>
        </p:nvSpPr>
        <p:spPr>
          <a:xfrm>
            <a:off x="698221" y="1073300"/>
            <a:ext cx="10737034" cy="4219462"/>
          </a:xfrm>
        </p:spPr>
        <p:txBody>
          <a:bodyPr>
            <a:normAutofit/>
          </a:bodyPr>
          <a:lstStyle/>
          <a:p>
            <a:pPr marL="514350" indent="-514350">
              <a:buFont typeface="+mj-lt"/>
              <a:buAutoNum type="arabicPeriod"/>
            </a:pPr>
            <a:r>
              <a:rPr lang="en-US" sz="2400" dirty="0">
                <a:solidFill>
                  <a:schemeClr val="tx1"/>
                </a:solidFill>
                <a:latin typeface="+mn-lt"/>
              </a:rPr>
              <a:t>Background </a:t>
            </a:r>
          </a:p>
          <a:p>
            <a:pPr marL="879475" lvl="1" indent="-342900">
              <a:buSzPct val="80000"/>
              <a:buFont typeface="Wingdings" panose="05000000000000000000" pitchFamily="2" charset="2"/>
              <a:buChar char="Ø"/>
            </a:pPr>
            <a:r>
              <a:rPr lang="nb-NO" dirty="0" err="1">
                <a:solidFill>
                  <a:schemeClr val="tx1"/>
                </a:solidFill>
                <a:latin typeface="+mn-lt"/>
              </a:rPr>
              <a:t>Available</a:t>
            </a:r>
            <a:r>
              <a:rPr lang="nb-NO" dirty="0">
                <a:solidFill>
                  <a:schemeClr val="tx1"/>
                </a:solidFill>
                <a:latin typeface="+mn-lt"/>
              </a:rPr>
              <a:t> </a:t>
            </a:r>
            <a:r>
              <a:rPr lang="nb-NO" dirty="0" err="1">
                <a:solidFill>
                  <a:schemeClr val="tx1"/>
                </a:solidFill>
                <a:latin typeface="+mn-lt"/>
              </a:rPr>
              <a:t>technologies</a:t>
            </a:r>
            <a:r>
              <a:rPr lang="nb-NO" dirty="0">
                <a:solidFill>
                  <a:schemeClr val="tx1"/>
                </a:solidFill>
                <a:latin typeface="+mn-lt"/>
              </a:rPr>
              <a:t> for </a:t>
            </a:r>
            <a:r>
              <a:rPr lang="en-US" dirty="0">
                <a:solidFill>
                  <a:schemeClr val="tx1"/>
                </a:solidFill>
                <a:latin typeface="+mn-lt"/>
              </a:rPr>
              <a:t>R</a:t>
            </a:r>
            <a:r>
              <a:rPr lang="nb-NO" dirty="0" err="1">
                <a:solidFill>
                  <a:schemeClr val="tx1"/>
                </a:solidFill>
                <a:latin typeface="+mn-lt"/>
              </a:rPr>
              <a:t>eservoir</a:t>
            </a:r>
            <a:r>
              <a:rPr lang="nb-NO" dirty="0">
                <a:solidFill>
                  <a:schemeClr val="tx1"/>
                </a:solidFill>
                <a:latin typeface="+mn-lt"/>
              </a:rPr>
              <a:t> </a:t>
            </a:r>
            <a:r>
              <a:rPr lang="nb-NO" dirty="0" err="1">
                <a:solidFill>
                  <a:schemeClr val="tx1"/>
                </a:solidFill>
                <a:latin typeface="+mn-lt"/>
              </a:rPr>
              <a:t>oil</a:t>
            </a:r>
            <a:r>
              <a:rPr lang="nb-NO" dirty="0">
                <a:solidFill>
                  <a:schemeClr val="tx1"/>
                </a:solidFill>
                <a:latin typeface="+mn-lt"/>
              </a:rPr>
              <a:t> </a:t>
            </a:r>
            <a:r>
              <a:rPr lang="nb-NO" dirty="0" err="1">
                <a:solidFill>
                  <a:schemeClr val="tx1"/>
                </a:solidFill>
                <a:latin typeface="+mn-lt"/>
              </a:rPr>
              <a:t>viscosity</a:t>
            </a:r>
            <a:r>
              <a:rPr lang="nb-NO" dirty="0">
                <a:solidFill>
                  <a:schemeClr val="tx1"/>
                </a:solidFill>
                <a:latin typeface="+mn-lt"/>
              </a:rPr>
              <a:t> </a:t>
            </a:r>
            <a:r>
              <a:rPr lang="nb-NO" dirty="0" err="1">
                <a:solidFill>
                  <a:schemeClr val="tx1"/>
                </a:solidFill>
                <a:latin typeface="+mn-lt"/>
              </a:rPr>
              <a:t>estimation</a:t>
            </a:r>
            <a:r>
              <a:rPr lang="nb-NO" dirty="0">
                <a:solidFill>
                  <a:schemeClr val="tx1"/>
                </a:solidFill>
                <a:latin typeface="+mn-lt"/>
              </a:rPr>
              <a:t> </a:t>
            </a:r>
            <a:endParaRPr lang="en-US" dirty="0">
              <a:solidFill>
                <a:schemeClr val="tx1"/>
              </a:solidFill>
              <a:latin typeface="+mn-lt"/>
            </a:endParaRPr>
          </a:p>
          <a:p>
            <a:pPr marL="514350" indent="-514350">
              <a:buFont typeface="+mj-lt"/>
              <a:buAutoNum type="arabicPeriod"/>
            </a:pPr>
            <a:r>
              <a:rPr lang="en-US" sz="2400" dirty="0">
                <a:solidFill>
                  <a:schemeClr val="tx1"/>
                </a:solidFill>
                <a:latin typeface="+mn-lt"/>
              </a:rPr>
              <a:t>Breidablikk Field Description</a:t>
            </a:r>
          </a:p>
          <a:p>
            <a:pPr marL="514350" indent="-514350">
              <a:buFont typeface="+mj-lt"/>
              <a:buAutoNum type="arabicPeriod"/>
            </a:pPr>
            <a:r>
              <a:rPr lang="en-US" sz="2400" dirty="0">
                <a:solidFill>
                  <a:schemeClr val="tx1"/>
                </a:solidFill>
                <a:latin typeface="+mn-lt"/>
              </a:rPr>
              <a:t>Reservoir Oil viscosity estimation from mud gas logging:</a:t>
            </a:r>
          </a:p>
          <a:p>
            <a:pPr marL="808038" lvl="1" indent="-360363">
              <a:buFont typeface="Wingdings" panose="05000000000000000000" pitchFamily="2" charset="2"/>
              <a:buChar char="Ø"/>
              <a:tabLst>
                <a:tab pos="895350" algn="l"/>
              </a:tabLst>
            </a:pPr>
            <a:r>
              <a:rPr lang="en-US" dirty="0">
                <a:solidFill>
                  <a:schemeClr val="tx1"/>
                </a:solidFill>
                <a:latin typeface="+mn-lt"/>
              </a:rPr>
              <a:t>Standard Mud Gas</a:t>
            </a:r>
          </a:p>
          <a:p>
            <a:pPr marL="808038" lvl="1" indent="-360363">
              <a:buFont typeface="Wingdings" panose="05000000000000000000" pitchFamily="2" charset="2"/>
              <a:buChar char="Ø"/>
              <a:tabLst>
                <a:tab pos="895350" algn="l"/>
              </a:tabLst>
            </a:pPr>
            <a:r>
              <a:rPr lang="en-US" dirty="0">
                <a:solidFill>
                  <a:schemeClr val="tx1"/>
                </a:solidFill>
                <a:latin typeface="+mn-lt"/>
              </a:rPr>
              <a:t>Advanced Mud Gas</a:t>
            </a:r>
          </a:p>
          <a:p>
            <a:pPr marL="514350" indent="-514350">
              <a:buFont typeface="+mj-lt"/>
              <a:buAutoNum type="arabicPeriod"/>
            </a:pPr>
            <a:r>
              <a:rPr lang="en-US" sz="2400" dirty="0">
                <a:solidFill>
                  <a:schemeClr val="tx1"/>
                </a:solidFill>
                <a:latin typeface="+mn-lt"/>
              </a:rPr>
              <a:t>Reservoir Oil viscosity estimation from Cuttings Analysis</a:t>
            </a:r>
          </a:p>
          <a:p>
            <a:pPr marL="514350" indent="-514350">
              <a:buFont typeface="+mj-lt"/>
              <a:buAutoNum type="arabicPeriod"/>
            </a:pPr>
            <a:r>
              <a:rPr lang="en-US" sz="2400" dirty="0">
                <a:solidFill>
                  <a:schemeClr val="tx1"/>
                </a:solidFill>
                <a:latin typeface="+mn-lt"/>
              </a:rPr>
              <a:t>Conclusions</a:t>
            </a:r>
          </a:p>
          <a:p>
            <a:pPr marL="514350" indent="-514350">
              <a:buFont typeface="+mj-lt"/>
              <a:buAutoNum type="arabicPeriod"/>
            </a:pPr>
            <a:endParaRPr lang="en-US" sz="2400" dirty="0">
              <a:solidFill>
                <a:schemeClr val="tx1"/>
              </a:solidFill>
              <a:latin typeface="+mn-lt"/>
            </a:endParaRPr>
          </a:p>
        </p:txBody>
      </p:sp>
    </p:spTree>
    <p:extLst>
      <p:ext uri="{BB962C8B-B14F-4D97-AF65-F5344CB8AC3E}">
        <p14:creationId xmlns:p14="http://schemas.microsoft.com/office/powerpoint/2010/main" val="1393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D22C51-FBD8-4217-8F18-CC34380FB01B}"/>
              </a:ext>
            </a:extLst>
          </p:cNvPr>
          <p:cNvSpPr>
            <a:spLocks noGrp="1"/>
          </p:cNvSpPr>
          <p:nvPr>
            <p:ph type="title"/>
          </p:nvPr>
        </p:nvSpPr>
        <p:spPr/>
        <p:txBody>
          <a:bodyPr/>
          <a:lstStyle/>
          <a:p>
            <a:r>
              <a:rPr lang="nb-NO" sz="3600" b="1" dirty="0" err="1"/>
              <a:t>Background</a:t>
            </a:r>
            <a:endParaRPr lang="nb-NO" sz="3600" b="1" dirty="0"/>
          </a:p>
        </p:txBody>
      </p:sp>
      <p:pic>
        <p:nvPicPr>
          <p:cNvPr id="32" name="Content Placeholder 31" descr="Diagram&#10;&#10;Description automatically generated">
            <a:extLst>
              <a:ext uri="{FF2B5EF4-FFF2-40B4-BE49-F238E27FC236}">
                <a16:creationId xmlns:a16="http://schemas.microsoft.com/office/drawing/2014/main" id="{5CAEDBEE-CC8B-46A7-BF17-D66F08B1ED23}"/>
              </a:ext>
            </a:extLst>
          </p:cNvPr>
          <p:cNvPicPr>
            <a:picLocks noGrp="1" noChangeAspect="1"/>
          </p:cNvPicPr>
          <p:nvPr>
            <p:ph sz="quarter" idx="10"/>
          </p:nvPr>
        </p:nvPicPr>
        <p:blipFill>
          <a:blip r:embed="rId3"/>
          <a:stretch>
            <a:fillRect/>
          </a:stretch>
        </p:blipFill>
        <p:spPr>
          <a:xfrm>
            <a:off x="6616508" y="1529289"/>
            <a:ext cx="4077053" cy="4198984"/>
          </a:xfrm>
          <a:prstGeom prst="snipRoundRect">
            <a:avLst/>
          </a:prstGeom>
          <a:ln>
            <a:solidFill>
              <a:srgbClr val="008169"/>
            </a:solidFill>
          </a:ln>
        </p:spPr>
      </p:pic>
      <p:pic>
        <p:nvPicPr>
          <p:cNvPr id="33" name="Picture 32">
            <a:extLst>
              <a:ext uri="{FF2B5EF4-FFF2-40B4-BE49-F238E27FC236}">
                <a16:creationId xmlns:a16="http://schemas.microsoft.com/office/drawing/2014/main" id="{6B8A5FEB-85EE-4E9C-9B5C-39BC941130ED}"/>
              </a:ext>
            </a:extLst>
          </p:cNvPr>
          <p:cNvPicPr/>
          <p:nvPr/>
        </p:nvPicPr>
        <p:blipFill rotWithShape="1">
          <a:blip r:embed="rId4">
            <a:extLst>
              <a:ext uri="{28A0092B-C50C-407E-A947-70E740481C1C}">
                <a14:useLocalDpi xmlns:a14="http://schemas.microsoft.com/office/drawing/2010/main" val="0"/>
              </a:ext>
            </a:extLst>
          </a:blip>
          <a:srcRect l="61224" t="9010" r="19629" b="54158"/>
          <a:stretch/>
        </p:blipFill>
        <p:spPr bwMode="auto">
          <a:xfrm>
            <a:off x="10991792" y="1529289"/>
            <a:ext cx="781051" cy="1295400"/>
          </a:xfrm>
          <a:prstGeom prst="rect">
            <a:avLst/>
          </a:prstGeom>
          <a:ln>
            <a:noFill/>
          </a:ln>
          <a:effectLst>
            <a:outerShdw blurRad="292100" dist="139700" dir="2700000" algn="tl" rotWithShape="0">
              <a:srgbClr val="333333">
                <a:alpha val="65000"/>
              </a:srgbClr>
            </a:outerShdw>
          </a:effectLst>
        </p:spPr>
      </p:pic>
      <p:sp>
        <p:nvSpPr>
          <p:cNvPr id="58" name="Rectangle 57">
            <a:extLst>
              <a:ext uri="{FF2B5EF4-FFF2-40B4-BE49-F238E27FC236}">
                <a16:creationId xmlns:a16="http://schemas.microsoft.com/office/drawing/2014/main" id="{5BA9D0B2-5AD7-44AF-9968-642A0DDF0F49}"/>
              </a:ext>
            </a:extLst>
          </p:cNvPr>
          <p:cNvSpPr/>
          <p:nvPr/>
        </p:nvSpPr>
        <p:spPr>
          <a:xfrm>
            <a:off x="189186" y="713245"/>
            <a:ext cx="8923340" cy="523220"/>
          </a:xfrm>
          <a:prstGeom prst="rect">
            <a:avLst/>
          </a:prstGeom>
        </p:spPr>
        <p:txBody>
          <a:bodyPr wrap="none">
            <a:spAutoFit/>
          </a:bodyPr>
          <a:lstStyle/>
          <a:p>
            <a:r>
              <a:rPr lang="nb-NO" sz="2800" b="1" dirty="0"/>
              <a:t>Reservoir Oil </a:t>
            </a:r>
            <a:r>
              <a:rPr lang="nb-NO" sz="2800" b="1" dirty="0" err="1"/>
              <a:t>Viscosity</a:t>
            </a:r>
            <a:r>
              <a:rPr lang="nb-NO" sz="2800" b="1" dirty="0"/>
              <a:t> </a:t>
            </a:r>
            <a:r>
              <a:rPr lang="nb-NO" sz="2800" b="1" dirty="0" err="1"/>
              <a:t>Estimation</a:t>
            </a:r>
            <a:r>
              <a:rPr lang="nb-NO" sz="2800" b="1" dirty="0"/>
              <a:t>  – </a:t>
            </a:r>
            <a:r>
              <a:rPr lang="nb-NO" sz="2800" b="1" dirty="0" err="1"/>
              <a:t>Available</a:t>
            </a:r>
            <a:r>
              <a:rPr lang="nb-NO" sz="2800" b="1" dirty="0"/>
              <a:t> </a:t>
            </a:r>
            <a:r>
              <a:rPr lang="nb-NO" sz="2800" b="1" dirty="0" err="1"/>
              <a:t>technologies</a:t>
            </a:r>
            <a:endParaRPr lang="nb-NO" sz="2800" b="1" dirty="0"/>
          </a:p>
        </p:txBody>
      </p:sp>
      <p:sp>
        <p:nvSpPr>
          <p:cNvPr id="1031" name="Freeform: Shape 1030">
            <a:extLst>
              <a:ext uri="{FF2B5EF4-FFF2-40B4-BE49-F238E27FC236}">
                <a16:creationId xmlns:a16="http://schemas.microsoft.com/office/drawing/2014/main" id="{6C092BB7-2770-4F56-9ECF-9ADE9A83FFC5}"/>
              </a:ext>
            </a:extLst>
          </p:cNvPr>
          <p:cNvSpPr/>
          <p:nvPr/>
        </p:nvSpPr>
        <p:spPr>
          <a:xfrm>
            <a:off x="2565492" y="1643000"/>
            <a:ext cx="3905579" cy="1250423"/>
          </a:xfrm>
          <a:custGeom>
            <a:avLst/>
            <a:gdLst>
              <a:gd name="connsiteX0" fmla="*/ 0 w 3905579"/>
              <a:gd name="connsiteY0" fmla="*/ 156303 h 1250423"/>
              <a:gd name="connsiteX1" fmla="*/ 3280368 w 3905579"/>
              <a:gd name="connsiteY1" fmla="*/ 156303 h 1250423"/>
              <a:gd name="connsiteX2" fmla="*/ 3280368 w 3905579"/>
              <a:gd name="connsiteY2" fmla="*/ 0 h 1250423"/>
              <a:gd name="connsiteX3" fmla="*/ 3905579 w 3905579"/>
              <a:gd name="connsiteY3" fmla="*/ 625212 h 1250423"/>
              <a:gd name="connsiteX4" fmla="*/ 3280368 w 3905579"/>
              <a:gd name="connsiteY4" fmla="*/ 1250423 h 1250423"/>
              <a:gd name="connsiteX5" fmla="*/ 3280368 w 3905579"/>
              <a:gd name="connsiteY5" fmla="*/ 1094120 h 1250423"/>
              <a:gd name="connsiteX6" fmla="*/ 0 w 3905579"/>
              <a:gd name="connsiteY6" fmla="*/ 1094120 h 1250423"/>
              <a:gd name="connsiteX7" fmla="*/ 0 w 3905579"/>
              <a:gd name="connsiteY7" fmla="*/ 156303 h 125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579" h="1250423">
                <a:moveTo>
                  <a:pt x="0" y="156303"/>
                </a:moveTo>
                <a:lnTo>
                  <a:pt x="3280368" y="156303"/>
                </a:lnTo>
                <a:lnTo>
                  <a:pt x="3280368" y="0"/>
                </a:lnTo>
                <a:lnTo>
                  <a:pt x="3905579" y="625212"/>
                </a:lnTo>
                <a:lnTo>
                  <a:pt x="3280368" y="1250423"/>
                </a:lnTo>
                <a:lnTo>
                  <a:pt x="3280368" y="1094120"/>
                </a:lnTo>
                <a:lnTo>
                  <a:pt x="0" y="1094120"/>
                </a:lnTo>
                <a:lnTo>
                  <a:pt x="0" y="156303"/>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160" tIns="166463" rIns="479069" bIns="166463" numCol="1" spcCol="1270" anchor="ctr" anchorCtr="0">
            <a:noAutofit/>
          </a:bodyPr>
          <a:lstStyle/>
          <a:p>
            <a:pPr marL="355600" lvl="1" indent="-269875" algn="l" defTabSz="711200">
              <a:lnSpc>
                <a:spcPct val="90000"/>
              </a:lnSpc>
              <a:spcBef>
                <a:spcPct val="0"/>
              </a:spcBef>
              <a:spcAft>
                <a:spcPct val="15000"/>
              </a:spcAft>
              <a:buFont typeface="+mj-lt"/>
              <a:buAutoNum type="arabicPeriod"/>
              <a:tabLst>
                <a:tab pos="182563" algn="l"/>
              </a:tabLst>
            </a:pPr>
            <a:r>
              <a:rPr lang="nb-NO" kern="1200" dirty="0" err="1"/>
              <a:t>Downhole</a:t>
            </a:r>
            <a:r>
              <a:rPr lang="nb-NO" kern="1200" dirty="0"/>
              <a:t> PVT samples – </a:t>
            </a:r>
            <a:r>
              <a:rPr lang="nb-NO" kern="1200" dirty="0" err="1"/>
              <a:t>Ground</a:t>
            </a:r>
            <a:r>
              <a:rPr lang="nb-NO" kern="1200" dirty="0"/>
              <a:t> true </a:t>
            </a:r>
            <a:r>
              <a:rPr lang="nb-NO" kern="1200" dirty="0" err="1"/>
              <a:t>answer</a:t>
            </a:r>
            <a:endParaRPr lang="nb-NO" kern="1200" dirty="0"/>
          </a:p>
        </p:txBody>
      </p:sp>
      <p:sp>
        <p:nvSpPr>
          <p:cNvPr id="1032" name="Freeform: Shape 1031">
            <a:extLst>
              <a:ext uri="{FF2B5EF4-FFF2-40B4-BE49-F238E27FC236}">
                <a16:creationId xmlns:a16="http://schemas.microsoft.com/office/drawing/2014/main" id="{51581762-2F7A-4487-ADA4-30B0CBF5991F}"/>
              </a:ext>
            </a:extLst>
          </p:cNvPr>
          <p:cNvSpPr/>
          <p:nvPr/>
        </p:nvSpPr>
        <p:spPr>
          <a:xfrm>
            <a:off x="96524" y="1702184"/>
            <a:ext cx="2458500" cy="1020008"/>
          </a:xfrm>
          <a:custGeom>
            <a:avLst/>
            <a:gdLst>
              <a:gd name="connsiteX0" fmla="*/ 0 w 2458500"/>
              <a:gd name="connsiteY0" fmla="*/ 170005 h 1020008"/>
              <a:gd name="connsiteX1" fmla="*/ 170005 w 2458500"/>
              <a:gd name="connsiteY1" fmla="*/ 0 h 1020008"/>
              <a:gd name="connsiteX2" fmla="*/ 2288495 w 2458500"/>
              <a:gd name="connsiteY2" fmla="*/ 0 h 1020008"/>
              <a:gd name="connsiteX3" fmla="*/ 2458500 w 2458500"/>
              <a:gd name="connsiteY3" fmla="*/ 170005 h 1020008"/>
              <a:gd name="connsiteX4" fmla="*/ 2458500 w 2458500"/>
              <a:gd name="connsiteY4" fmla="*/ 850003 h 1020008"/>
              <a:gd name="connsiteX5" fmla="*/ 2288495 w 2458500"/>
              <a:gd name="connsiteY5" fmla="*/ 1020008 h 1020008"/>
              <a:gd name="connsiteX6" fmla="*/ 170005 w 2458500"/>
              <a:gd name="connsiteY6" fmla="*/ 1020008 h 1020008"/>
              <a:gd name="connsiteX7" fmla="*/ 0 w 2458500"/>
              <a:gd name="connsiteY7" fmla="*/ 850003 h 1020008"/>
              <a:gd name="connsiteX8" fmla="*/ 0 w 2458500"/>
              <a:gd name="connsiteY8" fmla="*/ 170005 h 102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8500" h="1020008">
                <a:moveTo>
                  <a:pt x="0" y="170005"/>
                </a:moveTo>
                <a:cubicBezTo>
                  <a:pt x="0" y="76114"/>
                  <a:pt x="76114" y="0"/>
                  <a:pt x="170005" y="0"/>
                </a:cubicBezTo>
                <a:lnTo>
                  <a:pt x="2288495" y="0"/>
                </a:lnTo>
                <a:cubicBezTo>
                  <a:pt x="2382386" y="0"/>
                  <a:pt x="2458500" y="76114"/>
                  <a:pt x="2458500" y="170005"/>
                </a:cubicBezTo>
                <a:lnTo>
                  <a:pt x="2458500" y="850003"/>
                </a:lnTo>
                <a:cubicBezTo>
                  <a:pt x="2458500" y="943894"/>
                  <a:pt x="2382386" y="1020008"/>
                  <a:pt x="2288495" y="1020008"/>
                </a:cubicBezTo>
                <a:lnTo>
                  <a:pt x="170005" y="1020008"/>
                </a:lnTo>
                <a:cubicBezTo>
                  <a:pt x="76114" y="1020008"/>
                  <a:pt x="0" y="943894"/>
                  <a:pt x="0" y="850003"/>
                </a:cubicBezTo>
                <a:lnTo>
                  <a:pt x="0" y="1700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8373" tIns="84083" rIns="118373" bIns="84083" numCol="1" spcCol="1270" anchor="ctr" anchorCtr="0">
            <a:noAutofit/>
          </a:bodyPr>
          <a:lstStyle/>
          <a:p>
            <a:pPr marL="0" lvl="0" indent="0" algn="ctr" defTabSz="800100">
              <a:lnSpc>
                <a:spcPct val="90000"/>
              </a:lnSpc>
              <a:spcBef>
                <a:spcPct val="0"/>
              </a:spcBef>
              <a:spcAft>
                <a:spcPct val="35000"/>
              </a:spcAft>
              <a:buNone/>
            </a:pPr>
            <a:r>
              <a:rPr lang="nb-NO" b="1" kern="1200" dirty="0">
                <a:solidFill>
                  <a:schemeClr val="tx1"/>
                </a:solidFill>
              </a:rPr>
              <a:t>Offline Technologies</a:t>
            </a:r>
          </a:p>
        </p:txBody>
      </p:sp>
      <p:sp>
        <p:nvSpPr>
          <p:cNvPr id="1033" name="Freeform: Shape 1032">
            <a:extLst>
              <a:ext uri="{FF2B5EF4-FFF2-40B4-BE49-F238E27FC236}">
                <a16:creationId xmlns:a16="http://schemas.microsoft.com/office/drawing/2014/main" id="{BD10D396-B616-4E30-8F66-1BD431A5F117}"/>
              </a:ext>
            </a:extLst>
          </p:cNvPr>
          <p:cNvSpPr/>
          <p:nvPr/>
        </p:nvSpPr>
        <p:spPr>
          <a:xfrm>
            <a:off x="2573830" y="2977752"/>
            <a:ext cx="3888903" cy="1304270"/>
          </a:xfrm>
          <a:custGeom>
            <a:avLst/>
            <a:gdLst>
              <a:gd name="connsiteX0" fmla="*/ 0 w 3888903"/>
              <a:gd name="connsiteY0" fmla="*/ 163034 h 1304270"/>
              <a:gd name="connsiteX1" fmla="*/ 3236768 w 3888903"/>
              <a:gd name="connsiteY1" fmla="*/ 163034 h 1304270"/>
              <a:gd name="connsiteX2" fmla="*/ 3236768 w 3888903"/>
              <a:gd name="connsiteY2" fmla="*/ 0 h 1304270"/>
              <a:gd name="connsiteX3" fmla="*/ 3888903 w 3888903"/>
              <a:gd name="connsiteY3" fmla="*/ 652135 h 1304270"/>
              <a:gd name="connsiteX4" fmla="*/ 3236768 w 3888903"/>
              <a:gd name="connsiteY4" fmla="*/ 1304270 h 1304270"/>
              <a:gd name="connsiteX5" fmla="*/ 3236768 w 3888903"/>
              <a:gd name="connsiteY5" fmla="*/ 1141236 h 1304270"/>
              <a:gd name="connsiteX6" fmla="*/ 0 w 3888903"/>
              <a:gd name="connsiteY6" fmla="*/ 1141236 h 1304270"/>
              <a:gd name="connsiteX7" fmla="*/ 0 w 3888903"/>
              <a:gd name="connsiteY7" fmla="*/ 163034 h 1304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8903" h="1304270">
                <a:moveTo>
                  <a:pt x="0" y="163034"/>
                </a:moveTo>
                <a:lnTo>
                  <a:pt x="3236768" y="163034"/>
                </a:lnTo>
                <a:lnTo>
                  <a:pt x="3236768" y="0"/>
                </a:lnTo>
                <a:lnTo>
                  <a:pt x="3888903" y="652135"/>
                </a:lnTo>
                <a:lnTo>
                  <a:pt x="3236768" y="1304270"/>
                </a:lnTo>
                <a:lnTo>
                  <a:pt x="3236768" y="1141236"/>
                </a:lnTo>
                <a:lnTo>
                  <a:pt x="0" y="1141236"/>
                </a:lnTo>
                <a:lnTo>
                  <a:pt x="0" y="163034"/>
                </a:lnTo>
                <a:close/>
              </a:path>
            </a:pathLst>
          </a:custGeom>
        </p:spPr>
        <p:style>
          <a:lnRef idx="2">
            <a:schemeClr val="accent3">
              <a:tint val="40000"/>
              <a:alpha val="90000"/>
              <a:hueOff val="1014570"/>
              <a:satOff val="50000"/>
              <a:lumOff val="890"/>
              <a:alphaOff val="0"/>
            </a:schemeClr>
          </a:lnRef>
          <a:fillRef idx="1">
            <a:schemeClr val="accent3">
              <a:tint val="40000"/>
              <a:alpha val="90000"/>
              <a:hueOff val="1014570"/>
              <a:satOff val="50000"/>
              <a:lumOff val="890"/>
              <a:alphaOff val="0"/>
            </a:schemeClr>
          </a:fillRef>
          <a:effectRef idx="0">
            <a:schemeClr val="accent3">
              <a:tint val="40000"/>
              <a:alpha val="90000"/>
              <a:hueOff val="1014570"/>
              <a:satOff val="50000"/>
              <a:lumOff val="890"/>
              <a:alphaOff val="0"/>
            </a:schemeClr>
          </a:effectRef>
          <a:fontRef idx="minor">
            <a:schemeClr val="dk1">
              <a:hueOff val="0"/>
              <a:satOff val="0"/>
              <a:lumOff val="0"/>
              <a:alphaOff val="0"/>
            </a:schemeClr>
          </a:fontRef>
        </p:style>
        <p:txBody>
          <a:bodyPr spcFirstLastPara="0" vert="horz" wrap="square" lIns="10160" tIns="173194" rIns="499261" bIns="173194" numCol="1" spcCol="1270" anchor="ctr" anchorCtr="0">
            <a:noAutofit/>
          </a:bodyPr>
          <a:lstStyle/>
          <a:p>
            <a:pPr marL="355600" lvl="1" indent="-269875" algn="l" defTabSz="711200">
              <a:lnSpc>
                <a:spcPct val="90000"/>
              </a:lnSpc>
              <a:spcBef>
                <a:spcPct val="0"/>
              </a:spcBef>
              <a:spcAft>
                <a:spcPct val="15000"/>
              </a:spcAft>
              <a:buFont typeface="+mj-lt"/>
              <a:buAutoNum type="arabicPeriod"/>
              <a:tabLst>
                <a:tab pos="989013" algn="l"/>
              </a:tabLst>
            </a:pPr>
            <a:r>
              <a:rPr lang="nb-NO" kern="1200" dirty="0"/>
              <a:t>Advanced </a:t>
            </a:r>
            <a:r>
              <a:rPr lang="nb-NO" kern="1200" dirty="0" err="1"/>
              <a:t>Mud</a:t>
            </a:r>
            <a:r>
              <a:rPr lang="nb-NO" kern="1200" dirty="0"/>
              <a:t> gas: C</a:t>
            </a:r>
            <a:r>
              <a:rPr lang="nb-NO" kern="1200" baseline="-25000" dirty="0"/>
              <a:t>1</a:t>
            </a:r>
            <a:r>
              <a:rPr lang="nb-NO" kern="1200" dirty="0"/>
              <a:t> to C</a:t>
            </a:r>
            <a:r>
              <a:rPr lang="nb-NO" kern="1200" baseline="-25000" dirty="0"/>
              <a:t>5</a:t>
            </a:r>
          </a:p>
          <a:p>
            <a:pPr marL="355600" lvl="1" indent="-269875" algn="l" defTabSz="711200">
              <a:lnSpc>
                <a:spcPct val="90000"/>
              </a:lnSpc>
              <a:spcBef>
                <a:spcPct val="0"/>
              </a:spcBef>
              <a:spcAft>
                <a:spcPct val="15000"/>
              </a:spcAft>
              <a:buFont typeface="+mj-lt"/>
              <a:buAutoNum type="arabicPeriod"/>
              <a:tabLst>
                <a:tab pos="989013" algn="l"/>
              </a:tabLst>
            </a:pPr>
            <a:r>
              <a:rPr lang="nb-NO" kern="1200" dirty="0"/>
              <a:t>Standard </a:t>
            </a:r>
            <a:r>
              <a:rPr lang="nb-NO" kern="1200" dirty="0" err="1"/>
              <a:t>Mud</a:t>
            </a:r>
            <a:r>
              <a:rPr lang="nb-NO" kern="1200" dirty="0"/>
              <a:t> gas: C</a:t>
            </a:r>
            <a:r>
              <a:rPr lang="nb-NO" kern="1200" baseline="-25000" dirty="0"/>
              <a:t>1</a:t>
            </a:r>
            <a:r>
              <a:rPr lang="nb-NO" kern="1200" dirty="0"/>
              <a:t> to C</a:t>
            </a:r>
            <a:r>
              <a:rPr lang="nb-NO" kern="1200" baseline="-25000" dirty="0"/>
              <a:t>3</a:t>
            </a:r>
          </a:p>
        </p:txBody>
      </p:sp>
      <p:sp>
        <p:nvSpPr>
          <p:cNvPr id="1034" name="Freeform: Shape 1033">
            <a:extLst>
              <a:ext uri="{FF2B5EF4-FFF2-40B4-BE49-F238E27FC236}">
                <a16:creationId xmlns:a16="http://schemas.microsoft.com/office/drawing/2014/main" id="{3388E79A-E251-429D-96F4-1F71F29F7533}"/>
              </a:ext>
            </a:extLst>
          </p:cNvPr>
          <p:cNvSpPr/>
          <p:nvPr/>
        </p:nvSpPr>
        <p:spPr>
          <a:xfrm>
            <a:off x="89944" y="3107191"/>
            <a:ext cx="2458500" cy="1065252"/>
          </a:xfrm>
          <a:custGeom>
            <a:avLst/>
            <a:gdLst>
              <a:gd name="connsiteX0" fmla="*/ 0 w 2458500"/>
              <a:gd name="connsiteY0" fmla="*/ 177546 h 1065252"/>
              <a:gd name="connsiteX1" fmla="*/ 177546 w 2458500"/>
              <a:gd name="connsiteY1" fmla="*/ 0 h 1065252"/>
              <a:gd name="connsiteX2" fmla="*/ 2280954 w 2458500"/>
              <a:gd name="connsiteY2" fmla="*/ 0 h 1065252"/>
              <a:gd name="connsiteX3" fmla="*/ 2458500 w 2458500"/>
              <a:gd name="connsiteY3" fmla="*/ 177546 h 1065252"/>
              <a:gd name="connsiteX4" fmla="*/ 2458500 w 2458500"/>
              <a:gd name="connsiteY4" fmla="*/ 887706 h 1065252"/>
              <a:gd name="connsiteX5" fmla="*/ 2280954 w 2458500"/>
              <a:gd name="connsiteY5" fmla="*/ 1065252 h 1065252"/>
              <a:gd name="connsiteX6" fmla="*/ 177546 w 2458500"/>
              <a:gd name="connsiteY6" fmla="*/ 1065252 h 1065252"/>
              <a:gd name="connsiteX7" fmla="*/ 0 w 2458500"/>
              <a:gd name="connsiteY7" fmla="*/ 887706 h 1065252"/>
              <a:gd name="connsiteX8" fmla="*/ 0 w 2458500"/>
              <a:gd name="connsiteY8" fmla="*/ 177546 h 106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8500" h="1065252">
                <a:moveTo>
                  <a:pt x="0" y="177546"/>
                </a:moveTo>
                <a:cubicBezTo>
                  <a:pt x="0" y="79490"/>
                  <a:pt x="79490" y="0"/>
                  <a:pt x="177546" y="0"/>
                </a:cubicBezTo>
                <a:lnTo>
                  <a:pt x="2280954" y="0"/>
                </a:lnTo>
                <a:cubicBezTo>
                  <a:pt x="2379010" y="0"/>
                  <a:pt x="2458500" y="79490"/>
                  <a:pt x="2458500" y="177546"/>
                </a:cubicBezTo>
                <a:lnTo>
                  <a:pt x="2458500" y="887706"/>
                </a:lnTo>
                <a:cubicBezTo>
                  <a:pt x="2458500" y="985762"/>
                  <a:pt x="2379010" y="1065252"/>
                  <a:pt x="2280954" y="1065252"/>
                </a:cubicBezTo>
                <a:lnTo>
                  <a:pt x="177546" y="1065252"/>
                </a:lnTo>
                <a:cubicBezTo>
                  <a:pt x="79490" y="1065252"/>
                  <a:pt x="0" y="985762"/>
                  <a:pt x="0" y="887706"/>
                </a:cubicBezTo>
                <a:lnTo>
                  <a:pt x="0" y="177546"/>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120581" tIns="86291" rIns="120581" bIns="86291" numCol="1" spcCol="1270" anchor="ctr" anchorCtr="0">
            <a:noAutofit/>
          </a:bodyPr>
          <a:lstStyle/>
          <a:p>
            <a:pPr marL="0" lvl="0" indent="0" algn="ctr" defTabSz="800100">
              <a:lnSpc>
                <a:spcPct val="90000"/>
              </a:lnSpc>
              <a:spcBef>
                <a:spcPct val="0"/>
              </a:spcBef>
              <a:spcAft>
                <a:spcPct val="35000"/>
              </a:spcAft>
              <a:buNone/>
            </a:pPr>
            <a:r>
              <a:rPr lang="nb-NO" b="1" kern="1200" dirty="0">
                <a:solidFill>
                  <a:schemeClr val="tx1"/>
                </a:solidFill>
              </a:rPr>
              <a:t>Real–time Tech. </a:t>
            </a:r>
            <a:r>
              <a:rPr lang="nb-NO" b="1" kern="1200" dirty="0" err="1">
                <a:solidFill>
                  <a:schemeClr val="tx1"/>
                </a:solidFill>
              </a:rPr>
              <a:t>using</a:t>
            </a:r>
            <a:r>
              <a:rPr lang="nb-NO" b="1" kern="1200" dirty="0">
                <a:solidFill>
                  <a:schemeClr val="tx1"/>
                </a:solidFill>
              </a:rPr>
              <a:t> </a:t>
            </a:r>
            <a:r>
              <a:rPr lang="nb-NO" b="1" kern="1200" dirty="0" err="1">
                <a:solidFill>
                  <a:schemeClr val="tx1"/>
                </a:solidFill>
              </a:rPr>
              <a:t>mud</a:t>
            </a:r>
            <a:r>
              <a:rPr lang="nb-NO" b="1" kern="1200" dirty="0">
                <a:solidFill>
                  <a:schemeClr val="tx1"/>
                </a:solidFill>
              </a:rPr>
              <a:t> gas logging</a:t>
            </a:r>
          </a:p>
        </p:txBody>
      </p:sp>
      <p:sp>
        <p:nvSpPr>
          <p:cNvPr id="1035" name="Freeform: Shape 1034">
            <a:extLst>
              <a:ext uri="{FF2B5EF4-FFF2-40B4-BE49-F238E27FC236}">
                <a16:creationId xmlns:a16="http://schemas.microsoft.com/office/drawing/2014/main" id="{42201885-282C-4C67-8A9B-66944CA2D75B}"/>
              </a:ext>
            </a:extLst>
          </p:cNvPr>
          <p:cNvSpPr/>
          <p:nvPr/>
        </p:nvSpPr>
        <p:spPr>
          <a:xfrm>
            <a:off x="2628418" y="4355730"/>
            <a:ext cx="3779727" cy="1346699"/>
          </a:xfrm>
          <a:custGeom>
            <a:avLst/>
            <a:gdLst>
              <a:gd name="connsiteX0" fmla="*/ 0 w 3779727"/>
              <a:gd name="connsiteY0" fmla="*/ 168337 h 1346699"/>
              <a:gd name="connsiteX1" fmla="*/ 3106378 w 3779727"/>
              <a:gd name="connsiteY1" fmla="*/ 168337 h 1346699"/>
              <a:gd name="connsiteX2" fmla="*/ 3106378 w 3779727"/>
              <a:gd name="connsiteY2" fmla="*/ 0 h 1346699"/>
              <a:gd name="connsiteX3" fmla="*/ 3779727 w 3779727"/>
              <a:gd name="connsiteY3" fmla="*/ 673350 h 1346699"/>
              <a:gd name="connsiteX4" fmla="*/ 3106378 w 3779727"/>
              <a:gd name="connsiteY4" fmla="*/ 1346699 h 1346699"/>
              <a:gd name="connsiteX5" fmla="*/ 3106378 w 3779727"/>
              <a:gd name="connsiteY5" fmla="*/ 1178362 h 1346699"/>
              <a:gd name="connsiteX6" fmla="*/ 0 w 3779727"/>
              <a:gd name="connsiteY6" fmla="*/ 1178362 h 1346699"/>
              <a:gd name="connsiteX7" fmla="*/ 0 w 3779727"/>
              <a:gd name="connsiteY7" fmla="*/ 168337 h 134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9727" h="1346699">
                <a:moveTo>
                  <a:pt x="0" y="168337"/>
                </a:moveTo>
                <a:lnTo>
                  <a:pt x="3106378" y="168337"/>
                </a:lnTo>
                <a:lnTo>
                  <a:pt x="3106378" y="0"/>
                </a:lnTo>
                <a:lnTo>
                  <a:pt x="3779727" y="673350"/>
                </a:lnTo>
                <a:lnTo>
                  <a:pt x="3106378" y="1346699"/>
                </a:lnTo>
                <a:lnTo>
                  <a:pt x="3106378" y="1178362"/>
                </a:lnTo>
                <a:lnTo>
                  <a:pt x="0" y="1178362"/>
                </a:lnTo>
                <a:lnTo>
                  <a:pt x="0" y="168337"/>
                </a:lnTo>
                <a:close/>
              </a:path>
            </a:pathLst>
          </a:custGeom>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10160" tIns="178497" rIns="515172" bIns="178497" numCol="1" spcCol="1270" anchor="ctr" anchorCtr="0">
            <a:noAutofit/>
          </a:bodyPr>
          <a:lstStyle/>
          <a:p>
            <a:pPr marL="355600" lvl="1" indent="-269875" algn="l" defTabSz="711200">
              <a:lnSpc>
                <a:spcPct val="90000"/>
              </a:lnSpc>
              <a:spcBef>
                <a:spcPct val="0"/>
              </a:spcBef>
              <a:spcAft>
                <a:spcPct val="15000"/>
              </a:spcAft>
              <a:buFont typeface="+mj-lt"/>
              <a:buAutoNum type="arabicPeriod"/>
            </a:pPr>
            <a:r>
              <a:rPr lang="nb-NO" kern="1200" dirty="0" err="1"/>
              <a:t>Traditional</a:t>
            </a:r>
            <a:r>
              <a:rPr lang="nb-NO" kern="1200" dirty="0"/>
              <a:t> </a:t>
            </a:r>
            <a:r>
              <a:rPr lang="nb-NO" kern="1200" dirty="0" err="1"/>
              <a:t>Geochem</a:t>
            </a:r>
            <a:r>
              <a:rPr lang="nb-NO" kern="1200" dirty="0"/>
              <a:t> GC-MS</a:t>
            </a:r>
          </a:p>
          <a:p>
            <a:pPr marL="355600" lvl="1" indent="-269875" algn="l" defTabSz="711200">
              <a:lnSpc>
                <a:spcPct val="90000"/>
              </a:lnSpc>
              <a:spcBef>
                <a:spcPct val="0"/>
              </a:spcBef>
              <a:spcAft>
                <a:spcPct val="15000"/>
              </a:spcAft>
              <a:buFont typeface="+mj-lt"/>
              <a:buAutoNum type="arabicPeriod"/>
            </a:pPr>
            <a:r>
              <a:rPr lang="nb-NO" kern="1200" dirty="0"/>
              <a:t>Analysis </a:t>
            </a:r>
            <a:r>
              <a:rPr lang="nb-NO" kern="1200" dirty="0" err="1"/>
              <a:t>with</a:t>
            </a:r>
            <a:r>
              <a:rPr lang="nb-NO" kern="1200" dirty="0"/>
              <a:t> </a:t>
            </a:r>
            <a:r>
              <a:rPr lang="nb-NO" kern="1200" dirty="0" err="1"/>
              <a:t>size</a:t>
            </a:r>
            <a:r>
              <a:rPr lang="nb-NO" kern="1200" dirty="0"/>
              <a:t> </a:t>
            </a:r>
            <a:r>
              <a:rPr lang="nb-NO" kern="1200" dirty="0" err="1"/>
              <a:t>exclusion</a:t>
            </a:r>
            <a:r>
              <a:rPr lang="nb-NO" kern="1200" dirty="0"/>
              <a:t> </a:t>
            </a:r>
            <a:r>
              <a:rPr lang="nb-NO" kern="1200" dirty="0" err="1"/>
              <a:t>liq</a:t>
            </a:r>
            <a:r>
              <a:rPr lang="nb-NO" kern="1200" dirty="0"/>
              <a:t>. </a:t>
            </a:r>
            <a:r>
              <a:rPr lang="nb-NO" kern="1200" dirty="0" err="1"/>
              <a:t>chromatography</a:t>
            </a:r>
            <a:endParaRPr lang="nb-NO" kern="1200" dirty="0"/>
          </a:p>
        </p:txBody>
      </p:sp>
      <p:sp>
        <p:nvSpPr>
          <p:cNvPr id="1036" name="Freeform: Shape 1035">
            <a:extLst>
              <a:ext uri="{FF2B5EF4-FFF2-40B4-BE49-F238E27FC236}">
                <a16:creationId xmlns:a16="http://schemas.microsoft.com/office/drawing/2014/main" id="{8367D012-50F3-4A01-8BA1-44181EC574E4}"/>
              </a:ext>
            </a:extLst>
          </p:cNvPr>
          <p:cNvSpPr/>
          <p:nvPr/>
        </p:nvSpPr>
        <p:spPr>
          <a:xfrm>
            <a:off x="128664" y="4499480"/>
            <a:ext cx="2458500" cy="1124728"/>
          </a:xfrm>
          <a:custGeom>
            <a:avLst/>
            <a:gdLst>
              <a:gd name="connsiteX0" fmla="*/ 0 w 2458500"/>
              <a:gd name="connsiteY0" fmla="*/ 187458 h 1124728"/>
              <a:gd name="connsiteX1" fmla="*/ 187458 w 2458500"/>
              <a:gd name="connsiteY1" fmla="*/ 0 h 1124728"/>
              <a:gd name="connsiteX2" fmla="*/ 2271042 w 2458500"/>
              <a:gd name="connsiteY2" fmla="*/ 0 h 1124728"/>
              <a:gd name="connsiteX3" fmla="*/ 2458500 w 2458500"/>
              <a:gd name="connsiteY3" fmla="*/ 187458 h 1124728"/>
              <a:gd name="connsiteX4" fmla="*/ 2458500 w 2458500"/>
              <a:gd name="connsiteY4" fmla="*/ 937270 h 1124728"/>
              <a:gd name="connsiteX5" fmla="*/ 2271042 w 2458500"/>
              <a:gd name="connsiteY5" fmla="*/ 1124728 h 1124728"/>
              <a:gd name="connsiteX6" fmla="*/ 187458 w 2458500"/>
              <a:gd name="connsiteY6" fmla="*/ 1124728 h 1124728"/>
              <a:gd name="connsiteX7" fmla="*/ 0 w 2458500"/>
              <a:gd name="connsiteY7" fmla="*/ 937270 h 1124728"/>
              <a:gd name="connsiteX8" fmla="*/ 0 w 2458500"/>
              <a:gd name="connsiteY8" fmla="*/ 187458 h 112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8500" h="1124728">
                <a:moveTo>
                  <a:pt x="0" y="187458"/>
                </a:moveTo>
                <a:cubicBezTo>
                  <a:pt x="0" y="83928"/>
                  <a:pt x="83928" y="0"/>
                  <a:pt x="187458" y="0"/>
                </a:cubicBezTo>
                <a:lnTo>
                  <a:pt x="2271042" y="0"/>
                </a:lnTo>
                <a:cubicBezTo>
                  <a:pt x="2374572" y="0"/>
                  <a:pt x="2458500" y="83928"/>
                  <a:pt x="2458500" y="187458"/>
                </a:cubicBezTo>
                <a:lnTo>
                  <a:pt x="2458500" y="937270"/>
                </a:lnTo>
                <a:cubicBezTo>
                  <a:pt x="2458500" y="1040800"/>
                  <a:pt x="2374572" y="1124728"/>
                  <a:pt x="2271042" y="1124728"/>
                </a:cubicBezTo>
                <a:lnTo>
                  <a:pt x="187458" y="1124728"/>
                </a:lnTo>
                <a:cubicBezTo>
                  <a:pt x="83928" y="1124728"/>
                  <a:pt x="0" y="1040800"/>
                  <a:pt x="0" y="937270"/>
                </a:cubicBezTo>
                <a:lnTo>
                  <a:pt x="0" y="187458"/>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123485" tIns="89195" rIns="123485" bIns="89195" numCol="1" spcCol="1270" anchor="ctr" anchorCtr="0">
            <a:noAutofit/>
          </a:bodyPr>
          <a:lstStyle/>
          <a:p>
            <a:pPr marL="0" lvl="0" indent="0" algn="ctr" defTabSz="800100">
              <a:lnSpc>
                <a:spcPct val="90000"/>
              </a:lnSpc>
              <a:spcBef>
                <a:spcPct val="0"/>
              </a:spcBef>
              <a:spcAft>
                <a:spcPct val="35000"/>
              </a:spcAft>
              <a:buNone/>
            </a:pPr>
            <a:r>
              <a:rPr lang="nb-NO" b="1" kern="1200" dirty="0">
                <a:solidFill>
                  <a:schemeClr val="tx1"/>
                </a:solidFill>
              </a:rPr>
              <a:t>Short lead-time Tech. Using </a:t>
            </a:r>
            <a:r>
              <a:rPr lang="nb-NO" b="1" kern="1200" dirty="0" err="1">
                <a:solidFill>
                  <a:schemeClr val="tx1"/>
                </a:solidFill>
              </a:rPr>
              <a:t>cutting</a:t>
            </a:r>
            <a:r>
              <a:rPr lang="nb-NO" b="1" kern="1200" dirty="0">
                <a:solidFill>
                  <a:schemeClr val="tx1"/>
                </a:solidFill>
              </a:rPr>
              <a:t> </a:t>
            </a:r>
            <a:r>
              <a:rPr lang="nb-NO" b="1" kern="1200" dirty="0" err="1">
                <a:solidFill>
                  <a:schemeClr val="tx1"/>
                </a:solidFill>
              </a:rPr>
              <a:t>extracts</a:t>
            </a:r>
            <a:endParaRPr lang="nb-NO" b="1" kern="1200" dirty="0">
              <a:solidFill>
                <a:schemeClr val="tx1"/>
              </a:solidFill>
            </a:endParaRPr>
          </a:p>
        </p:txBody>
      </p:sp>
      <p:grpSp>
        <p:nvGrpSpPr>
          <p:cNvPr id="51" name="Group 50">
            <a:extLst>
              <a:ext uri="{FF2B5EF4-FFF2-40B4-BE49-F238E27FC236}">
                <a16:creationId xmlns:a16="http://schemas.microsoft.com/office/drawing/2014/main" id="{AEAB92C6-E735-4896-9D0D-82A2B5319048}"/>
              </a:ext>
            </a:extLst>
          </p:cNvPr>
          <p:cNvGrpSpPr/>
          <p:nvPr/>
        </p:nvGrpSpPr>
        <p:grpSpPr>
          <a:xfrm>
            <a:off x="9359490" y="3017929"/>
            <a:ext cx="2612086" cy="2606275"/>
            <a:chOff x="8559048" y="3260103"/>
            <a:chExt cx="2612086" cy="2606275"/>
          </a:xfrm>
        </p:grpSpPr>
        <p:sp>
          <p:nvSpPr>
            <p:cNvPr id="39" name="Oval 38">
              <a:extLst>
                <a:ext uri="{FF2B5EF4-FFF2-40B4-BE49-F238E27FC236}">
                  <a16:creationId xmlns:a16="http://schemas.microsoft.com/office/drawing/2014/main" id="{701F4C3E-87CF-4E38-904A-91E67D3D7FFC}"/>
                </a:ext>
              </a:extLst>
            </p:cNvPr>
            <p:cNvSpPr/>
            <p:nvPr/>
          </p:nvSpPr>
          <p:spPr>
            <a:xfrm>
              <a:off x="10036694" y="3260103"/>
              <a:ext cx="1134440" cy="1115232"/>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50" name="Group 49">
              <a:extLst>
                <a:ext uri="{FF2B5EF4-FFF2-40B4-BE49-F238E27FC236}">
                  <a16:creationId xmlns:a16="http://schemas.microsoft.com/office/drawing/2014/main" id="{B91D891C-D4DA-4D50-BB6C-62287ADC8D26}"/>
                </a:ext>
              </a:extLst>
            </p:cNvPr>
            <p:cNvGrpSpPr/>
            <p:nvPr/>
          </p:nvGrpSpPr>
          <p:grpSpPr>
            <a:xfrm>
              <a:off x="8559048" y="3349370"/>
              <a:ext cx="2554485" cy="2517008"/>
              <a:chOff x="8559048" y="3349370"/>
              <a:chExt cx="2554485" cy="2517008"/>
            </a:xfrm>
          </p:grpSpPr>
          <p:pic>
            <p:nvPicPr>
              <p:cNvPr id="34" name="Picture 33">
                <a:extLst>
                  <a:ext uri="{FF2B5EF4-FFF2-40B4-BE49-F238E27FC236}">
                    <a16:creationId xmlns:a16="http://schemas.microsoft.com/office/drawing/2014/main" id="{42A8A674-E47F-4133-8322-736A2B0FB1C5}"/>
                  </a:ext>
                </a:extLst>
              </p:cNvPr>
              <p:cNvPicPr>
                <a:picLocks noChangeAspect="1"/>
              </p:cNvPicPr>
              <p:nvPr/>
            </p:nvPicPr>
            <p:blipFill rotWithShape="1">
              <a:blip r:embed="rId5"/>
              <a:srcRect l="23111" t="5714" r="12020" b="11196"/>
              <a:stretch/>
            </p:blipFill>
            <p:spPr>
              <a:xfrm>
                <a:off x="10094296" y="3349370"/>
                <a:ext cx="1019237" cy="936698"/>
              </a:xfrm>
              <a:prstGeom prst="flowChartConnector">
                <a:avLst/>
              </a:prstGeom>
            </p:spPr>
          </p:pic>
          <p:cxnSp>
            <p:nvCxnSpPr>
              <p:cNvPr id="41" name="Straight Connector 40">
                <a:extLst>
                  <a:ext uri="{FF2B5EF4-FFF2-40B4-BE49-F238E27FC236}">
                    <a16:creationId xmlns:a16="http://schemas.microsoft.com/office/drawing/2014/main" id="{BB334901-745C-4591-8FDC-B9C4CA813FB1}"/>
                  </a:ext>
                </a:extLst>
              </p:cNvPr>
              <p:cNvCxnSpPr>
                <a:cxnSpLocks/>
              </p:cNvCxnSpPr>
              <p:nvPr/>
            </p:nvCxnSpPr>
            <p:spPr>
              <a:xfrm flipV="1">
                <a:off x="8916254" y="4047762"/>
                <a:ext cx="1120440" cy="717310"/>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32B488-EE90-479B-8CE6-246DEC156178}"/>
                  </a:ext>
                </a:extLst>
              </p:cNvPr>
              <p:cNvCxnSpPr>
                <a:cxnSpLocks/>
              </p:cNvCxnSpPr>
              <p:nvPr/>
            </p:nvCxnSpPr>
            <p:spPr>
              <a:xfrm flipV="1">
                <a:off x="8916253" y="4036987"/>
                <a:ext cx="1120442" cy="1179947"/>
              </a:xfrm>
              <a:prstGeom prst="line">
                <a:avLst/>
              </a:prstGeom>
              <a:ln>
                <a:solidFill>
                  <a:srgbClr val="0000CC"/>
                </a:solidFill>
              </a:ln>
            </p:spPr>
            <p:style>
              <a:lnRef idx="1">
                <a:schemeClr val="accent1"/>
              </a:lnRef>
              <a:fillRef idx="0">
                <a:schemeClr val="accent1"/>
              </a:fillRef>
              <a:effectRef idx="0">
                <a:schemeClr val="accent1"/>
              </a:effectRef>
              <a:fontRef idx="minor">
                <a:schemeClr val="tx1"/>
              </a:fontRef>
            </p:style>
          </p:cxnSp>
          <p:pic>
            <p:nvPicPr>
              <p:cNvPr id="38" name="Picture 37" descr="A picture containing text, screenshot, line, diagram&#10;&#10;Description automatically generated">
                <a:extLst>
                  <a:ext uri="{FF2B5EF4-FFF2-40B4-BE49-F238E27FC236}">
                    <a16:creationId xmlns:a16="http://schemas.microsoft.com/office/drawing/2014/main" id="{ABEAB13E-1C28-43AF-A1E8-D6BBF1EC56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9048" y="4051157"/>
                <a:ext cx="746160" cy="1815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sp>
        <p:nvSpPr>
          <p:cNvPr id="67" name="Rectangle 66">
            <a:extLst>
              <a:ext uri="{FF2B5EF4-FFF2-40B4-BE49-F238E27FC236}">
                <a16:creationId xmlns:a16="http://schemas.microsoft.com/office/drawing/2014/main" id="{540DA4D8-2680-46BB-A729-1F305791D7DD}"/>
              </a:ext>
            </a:extLst>
          </p:cNvPr>
          <p:cNvSpPr/>
          <p:nvPr/>
        </p:nvSpPr>
        <p:spPr>
          <a:xfrm>
            <a:off x="7433726" y="5389407"/>
            <a:ext cx="1546087" cy="338554"/>
          </a:xfrm>
          <a:prstGeom prst="rect">
            <a:avLst/>
          </a:prstGeom>
          <a:solidFill>
            <a:schemeClr val="accent6">
              <a:lumMod val="50000"/>
            </a:schemeClr>
          </a:solidFill>
        </p:spPr>
        <p:txBody>
          <a:bodyPr wrap="square">
            <a:spAutoFit/>
          </a:bodyPr>
          <a:lstStyle/>
          <a:p>
            <a:r>
              <a:rPr lang="nb-NO" sz="1600" b="1" dirty="0">
                <a:solidFill>
                  <a:schemeClr val="bg1"/>
                </a:solidFill>
              </a:rPr>
              <a:t>Reservoir  Oil</a:t>
            </a:r>
          </a:p>
        </p:txBody>
      </p:sp>
      <p:sp>
        <p:nvSpPr>
          <p:cNvPr id="68" name="Rectangle 67">
            <a:extLst>
              <a:ext uri="{FF2B5EF4-FFF2-40B4-BE49-F238E27FC236}">
                <a16:creationId xmlns:a16="http://schemas.microsoft.com/office/drawing/2014/main" id="{E78A9BF9-57C1-4BE9-92CE-C9B565426825}"/>
              </a:ext>
            </a:extLst>
          </p:cNvPr>
          <p:cNvSpPr/>
          <p:nvPr/>
        </p:nvSpPr>
        <p:spPr>
          <a:xfrm>
            <a:off x="9124629" y="1816986"/>
            <a:ext cx="1331569" cy="307777"/>
          </a:xfrm>
          <a:prstGeom prst="rect">
            <a:avLst/>
          </a:prstGeom>
          <a:solidFill>
            <a:schemeClr val="accent1">
              <a:lumMod val="20000"/>
              <a:lumOff val="80000"/>
            </a:schemeClr>
          </a:solidFill>
        </p:spPr>
        <p:txBody>
          <a:bodyPr wrap="square">
            <a:spAutoFit/>
          </a:bodyPr>
          <a:lstStyle/>
          <a:p>
            <a:r>
              <a:rPr lang="nb-NO" sz="1400" dirty="0" err="1"/>
              <a:t>Concent</a:t>
            </a:r>
            <a:r>
              <a:rPr lang="nb-NO" sz="1400" dirty="0"/>
              <a:t>. </a:t>
            </a:r>
            <a:r>
              <a:rPr lang="nb-NO" sz="1400" dirty="0" err="1"/>
              <a:t>ppm</a:t>
            </a:r>
            <a:endParaRPr lang="nb-NO" sz="1400" dirty="0"/>
          </a:p>
        </p:txBody>
      </p:sp>
      <p:pic>
        <p:nvPicPr>
          <p:cNvPr id="79" name="Content Placeholder 31" descr="Diagram&#10;&#10;Description automatically generated">
            <a:extLst>
              <a:ext uri="{FF2B5EF4-FFF2-40B4-BE49-F238E27FC236}">
                <a16:creationId xmlns:a16="http://schemas.microsoft.com/office/drawing/2014/main" id="{DEF255B7-2E36-4EB0-A7B6-4437468CF3F1}"/>
              </a:ext>
            </a:extLst>
          </p:cNvPr>
          <p:cNvPicPr>
            <a:picLocks noChangeAspect="1"/>
          </p:cNvPicPr>
          <p:nvPr/>
        </p:nvPicPr>
        <p:blipFill rotWithShape="1">
          <a:blip r:embed="rId3"/>
          <a:srcRect r="38980"/>
          <a:stretch/>
        </p:blipFill>
        <p:spPr>
          <a:xfrm>
            <a:off x="6634328" y="1540325"/>
            <a:ext cx="2487800" cy="4198984"/>
          </a:xfrm>
          <a:prstGeom prst="snipRoundRect">
            <a:avLst/>
          </a:prstGeom>
          <a:ln>
            <a:solidFill>
              <a:srgbClr val="008169"/>
            </a:solidFill>
          </a:ln>
        </p:spPr>
      </p:pic>
      <p:pic>
        <p:nvPicPr>
          <p:cNvPr id="57" name="Picture 56">
            <a:extLst>
              <a:ext uri="{FF2B5EF4-FFF2-40B4-BE49-F238E27FC236}">
                <a16:creationId xmlns:a16="http://schemas.microsoft.com/office/drawing/2014/main" id="{72A03DF4-4706-4995-9D02-9151A22BB1B2}"/>
              </a:ext>
            </a:extLst>
          </p:cNvPr>
          <p:cNvPicPr>
            <a:picLocks noChangeAspect="1"/>
          </p:cNvPicPr>
          <p:nvPr/>
        </p:nvPicPr>
        <p:blipFill>
          <a:blip r:embed="rId7"/>
          <a:stretch>
            <a:fillRect/>
          </a:stretch>
        </p:blipFill>
        <p:spPr>
          <a:xfrm>
            <a:off x="10243948" y="4936828"/>
            <a:ext cx="1254728" cy="1017376"/>
          </a:xfrm>
          <a:prstGeom prst="rect">
            <a:avLst/>
          </a:prstGeom>
          <a:ln>
            <a:solidFill>
              <a:schemeClr val="tx1"/>
            </a:solidFill>
          </a:ln>
        </p:spPr>
      </p:pic>
      <p:pic>
        <p:nvPicPr>
          <p:cNvPr id="1028" name="Picture 4" descr="Tips &amp; Tricks GPC/ SEC: What Are the Differences Between GPC, SEC, and GFC,  and How Do You Get Started with the Technique?">
            <a:extLst>
              <a:ext uri="{FF2B5EF4-FFF2-40B4-BE49-F238E27FC236}">
                <a16:creationId xmlns:a16="http://schemas.microsoft.com/office/drawing/2014/main" id="{B53AA676-E2C6-4C87-B4E9-222A1E0FA50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376" t="22257" r="1650" b="12828"/>
          <a:stretch/>
        </p:blipFill>
        <p:spPr bwMode="auto">
          <a:xfrm>
            <a:off x="10569770" y="4263996"/>
            <a:ext cx="1515378" cy="6068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4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3">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8"/>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33">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3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35">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35">
                                            <p:txEl>
                                              <p:pRg st="1" end="1"/>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02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mph" presetSubtype="1" nodeType="clickEffect">
                                  <p:stCondLst>
                                    <p:cond delay="0"/>
                                  </p:stCondLst>
                                  <p:childTnLst>
                                    <p:set>
                                      <p:cBhvr override="childStyle">
                                        <p:cTn id="59" dur="indefinite"/>
                                        <p:tgtEl>
                                          <p:spTgt spid="1035">
                                            <p:txEl>
                                              <p:pRg st="0" end="0"/>
                                            </p:txEl>
                                          </p:spTgt>
                                        </p:tgtEl>
                                        <p:attrNameLst>
                                          <p:attrName>style.color</p:attrName>
                                        </p:attrNameLst>
                                      </p:cBhvr>
                                      <p:to>
                                        <p:clrVal>
                                          <a:srgbClr val="FF0000"/>
                                        </p:clrVal>
                                      </p:to>
                                    </p:set>
                                  </p:childTnLst>
                                </p:cTn>
                              </p:par>
                              <p:par>
                                <p:cTn id="60" presetID="3" presetClass="emph" presetSubtype="1" nodeType="withEffect">
                                  <p:stCondLst>
                                    <p:cond delay="0"/>
                                  </p:stCondLst>
                                  <p:childTnLst>
                                    <p:set>
                                      <p:cBhvr override="childStyle">
                                        <p:cTn id="61" dur="indefinite"/>
                                        <p:tgtEl>
                                          <p:spTgt spid="1031">
                                            <p:txEl>
                                              <p:pRg st="0" end="0"/>
                                            </p:txEl>
                                          </p:spTgt>
                                        </p:tgtEl>
                                        <p:attrNameLst>
                                          <p:attrName>style.color</p:attrName>
                                        </p:attrNameLst>
                                      </p:cBhvr>
                                      <p:to>
                                        <p:clrVal>
                                          <a:srgbClr val="FF0000"/>
                                        </p:clrVal>
                                      </p:to>
                                    </p:set>
                                  </p:childTnLst>
                                </p:cTn>
                              </p:par>
                              <p:par>
                                <p:cTn id="62" presetID="3" presetClass="emph" presetSubtype="1" nodeType="withEffect">
                                  <p:stCondLst>
                                    <p:cond delay="0"/>
                                  </p:stCondLst>
                                  <p:childTnLst>
                                    <p:set>
                                      <p:cBhvr override="childStyle">
                                        <p:cTn id="63" dur="indefinite"/>
                                        <p:tgtEl>
                                          <p:spTgt spid="1033">
                                            <p:txEl>
                                              <p:pRg st="0" end="0"/>
                                            </p:txEl>
                                          </p:spTgt>
                                        </p:tgtEl>
                                        <p:attrNameLst>
                                          <p:attrName>style.color</p:attrName>
                                        </p:attrNameLst>
                                      </p:cBhvr>
                                      <p:to>
                                        <p:clrVal>
                                          <a:srgbClr val="FF0000"/>
                                        </p:clrVal>
                                      </p:to>
                                    </p:set>
                                  </p:childTnLst>
                                </p:cTn>
                              </p:par>
                              <p:par>
                                <p:cTn id="64" presetID="3" presetClass="emph" presetSubtype="1" nodeType="withEffect">
                                  <p:stCondLst>
                                    <p:cond delay="0"/>
                                  </p:stCondLst>
                                  <p:childTnLst>
                                    <p:set>
                                      <p:cBhvr override="childStyle">
                                        <p:cTn id="65" dur="indefinite"/>
                                        <p:tgtEl>
                                          <p:spTgt spid="1033">
                                            <p:txEl>
                                              <p:pRg st="1" end="1"/>
                                            </p:txEl>
                                          </p:spTgt>
                                        </p:tgtEl>
                                        <p:attrNameLst>
                                          <p:attrName>style.color</p:attrName>
                                        </p:attrNameLst>
                                      </p:cBhvr>
                                      <p:to>
                                        <p:clrVal>
                                          <a:srgbClr val="FF0000"/>
                                        </p:clrVal>
                                      </p:to>
                                    </p:set>
                                  </p:childTnLst>
                                </p:cTn>
                              </p:par>
                              <p:par>
                                <p:cTn id="66" presetID="1" presetClass="exit" presetSubtype="0" fill="hold" nodeType="withEffect">
                                  <p:stCondLst>
                                    <p:cond delay="0"/>
                                  </p:stCondLst>
                                  <p:childTnLst>
                                    <p:set>
                                      <p:cBhvr>
                                        <p:cTn id="67" dur="1" fill="hold">
                                          <p:stCondLst>
                                            <p:cond delay="0"/>
                                          </p:stCondLst>
                                        </p:cTn>
                                        <p:tgtEl>
                                          <p:spTgt spid="102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035">
                                            <p:txEl>
                                              <p:pRg st="1" end="1"/>
                                            </p:txEl>
                                          </p:spTgt>
                                        </p:tgtEl>
                                      </p:cBhvr>
                                    </p:animEffect>
                                    <p:set>
                                      <p:cBhvr>
                                        <p:cTn id="70" dur="1" fill="hold">
                                          <p:stCondLst>
                                            <p:cond delay="499"/>
                                          </p:stCondLst>
                                        </p:cTn>
                                        <p:tgtEl>
                                          <p:spTgt spid="103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 grpId="0" animBg="1"/>
      <p:bldP spid="1032" grpId="0" animBg="1"/>
      <p:bldP spid="1033" grpId="0" animBg="1"/>
      <p:bldP spid="1034" grpId="0" animBg="1"/>
      <p:bldP spid="1035" grpId="0" animBg="1"/>
      <p:bldP spid="1036" grpId="0" animBg="1"/>
      <p:bldP spid="67"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3" descr="A picture containing map, text, atlas&#10;&#10;Description automatically generated">
            <a:extLst>
              <a:ext uri="{FF2B5EF4-FFF2-40B4-BE49-F238E27FC236}">
                <a16:creationId xmlns:a16="http://schemas.microsoft.com/office/drawing/2014/main" id="{79FC09E2-F9A6-466B-8035-9F4774BFD1F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7068064" y="688339"/>
            <a:ext cx="3714183" cy="5234803"/>
          </a:xfrm>
        </p:spPr>
      </p:pic>
      <p:sp>
        <p:nvSpPr>
          <p:cNvPr id="2" name="Title 1">
            <a:extLst>
              <a:ext uri="{FF2B5EF4-FFF2-40B4-BE49-F238E27FC236}">
                <a16:creationId xmlns:a16="http://schemas.microsoft.com/office/drawing/2014/main" id="{8D1CB164-E7F2-4772-BB43-9AA6C65D33B2}"/>
              </a:ext>
            </a:extLst>
          </p:cNvPr>
          <p:cNvSpPr>
            <a:spLocks noGrp="1"/>
          </p:cNvSpPr>
          <p:nvPr>
            <p:ph type="title"/>
          </p:nvPr>
        </p:nvSpPr>
        <p:spPr>
          <a:xfrm>
            <a:off x="0" y="1"/>
            <a:ext cx="12191999" cy="606828"/>
          </a:xfrm>
        </p:spPr>
        <p:txBody>
          <a:bodyPr/>
          <a:lstStyle/>
          <a:p>
            <a:r>
              <a:rPr lang="en-US" sz="3600" b="1" dirty="0"/>
              <a:t>Breidablikk Field Description</a:t>
            </a:r>
          </a:p>
        </p:txBody>
      </p:sp>
      <p:sp>
        <p:nvSpPr>
          <p:cNvPr id="3" name="Content Placeholder 2">
            <a:extLst>
              <a:ext uri="{FF2B5EF4-FFF2-40B4-BE49-F238E27FC236}">
                <a16:creationId xmlns:a16="http://schemas.microsoft.com/office/drawing/2014/main" id="{A5C50ED7-B0E8-44BB-B3E6-195D21B6EDA9}"/>
              </a:ext>
            </a:extLst>
          </p:cNvPr>
          <p:cNvSpPr>
            <a:spLocks noGrp="1"/>
          </p:cNvSpPr>
          <p:nvPr>
            <p:ph sz="quarter" idx="10"/>
          </p:nvPr>
        </p:nvSpPr>
        <p:spPr>
          <a:xfrm>
            <a:off x="83758" y="824264"/>
            <a:ext cx="6840992" cy="5737175"/>
          </a:xfrm>
        </p:spPr>
        <p:style>
          <a:lnRef idx="2">
            <a:schemeClr val="accent6"/>
          </a:lnRef>
          <a:fillRef idx="1">
            <a:schemeClr val="lt1"/>
          </a:fillRef>
          <a:effectRef idx="0">
            <a:schemeClr val="accent6"/>
          </a:effectRef>
          <a:fontRef idx="minor">
            <a:schemeClr val="dk1"/>
          </a:fontRef>
        </p:style>
        <p:txBody>
          <a:bodyPr>
            <a:noAutofit/>
          </a:bodyPr>
          <a:lstStyle/>
          <a:p>
            <a:pPr marL="357188" indent="-357188" eaLnBrk="0">
              <a:lnSpc>
                <a:spcPct val="120000"/>
              </a:lnSpc>
              <a:buFont typeface="Wingdings" panose="05000000000000000000" pitchFamily="2" charset="2"/>
              <a:buChar char="Ø"/>
            </a:pPr>
            <a:r>
              <a:rPr lang="en-US" sz="2400" dirty="0">
                <a:solidFill>
                  <a:schemeClr val="tx1"/>
                </a:solidFill>
              </a:rPr>
              <a:t>Located in the Norwegian Continental Shelf (NCS)</a:t>
            </a:r>
          </a:p>
          <a:p>
            <a:pPr marL="357188" indent="-357188" eaLnBrk="0">
              <a:lnSpc>
                <a:spcPct val="120000"/>
              </a:lnSpc>
              <a:buFont typeface="Wingdings" panose="05000000000000000000" pitchFamily="2" charset="2"/>
              <a:buChar char="Ø"/>
            </a:pPr>
            <a:r>
              <a:rPr lang="en-US" sz="2400" dirty="0">
                <a:solidFill>
                  <a:schemeClr val="tx1"/>
                </a:solidFill>
              </a:rPr>
              <a:t>Jointly developed by Equinor (operator), </a:t>
            </a:r>
            <a:r>
              <a:rPr lang="en-US" sz="2400" dirty="0" err="1">
                <a:solidFill>
                  <a:schemeClr val="tx1"/>
                </a:solidFill>
              </a:rPr>
              <a:t>Vår</a:t>
            </a:r>
            <a:r>
              <a:rPr lang="en-US" sz="2400" dirty="0">
                <a:solidFill>
                  <a:schemeClr val="tx1"/>
                </a:solidFill>
              </a:rPr>
              <a:t> Energi, Petoro and ConocoPhillips</a:t>
            </a:r>
          </a:p>
          <a:p>
            <a:pPr marL="357188" indent="-357188" eaLnBrk="0">
              <a:lnSpc>
                <a:spcPct val="120000"/>
              </a:lnSpc>
              <a:buFont typeface="Wingdings" panose="05000000000000000000" pitchFamily="2" charset="2"/>
              <a:buChar char="Ø"/>
            </a:pPr>
            <a:r>
              <a:rPr lang="en-US" sz="2400" dirty="0">
                <a:solidFill>
                  <a:schemeClr val="tx1"/>
                </a:solidFill>
              </a:rPr>
              <a:t>Total recoverable oil reserves of about 30 million standard cubic meters (MSm³)</a:t>
            </a:r>
            <a:endParaRPr lang="nb-NO" sz="2400" dirty="0">
              <a:solidFill>
                <a:schemeClr val="tx1"/>
              </a:solidFill>
            </a:endParaRPr>
          </a:p>
          <a:p>
            <a:pPr marL="357188" indent="-357188">
              <a:lnSpc>
                <a:spcPct val="120000"/>
              </a:lnSpc>
              <a:buFont typeface="Wingdings" panose="05000000000000000000" pitchFamily="2" charset="2"/>
              <a:buChar char="Ø"/>
            </a:pPr>
            <a:r>
              <a:rPr lang="en-US" sz="2400" dirty="0">
                <a:solidFill>
                  <a:schemeClr val="tx1"/>
                </a:solidFill>
              </a:rPr>
              <a:t>The main reservoir is distributed among two structures, F and D</a:t>
            </a:r>
          </a:p>
          <a:p>
            <a:pPr marL="357188" indent="-357188">
              <a:lnSpc>
                <a:spcPct val="120000"/>
              </a:lnSpc>
              <a:buFont typeface="Wingdings" panose="05000000000000000000" pitchFamily="2" charset="2"/>
              <a:buChar char="Ø"/>
            </a:pPr>
            <a:r>
              <a:rPr lang="en-US" sz="2400" dirty="0">
                <a:solidFill>
                  <a:schemeClr val="tx1"/>
                </a:solidFill>
              </a:rPr>
              <a:t>3 exploration wells and 26 production wells planned</a:t>
            </a:r>
          </a:p>
          <a:p>
            <a:pPr marL="357188" indent="-357188">
              <a:lnSpc>
                <a:spcPct val="120000"/>
              </a:lnSpc>
              <a:buFont typeface="Wingdings" panose="05000000000000000000" pitchFamily="2" charset="2"/>
              <a:buChar char="Ø"/>
            </a:pPr>
            <a:r>
              <a:rPr lang="en-US" sz="2400" dirty="0">
                <a:solidFill>
                  <a:schemeClr val="tx1"/>
                </a:solidFill>
              </a:rPr>
              <a:t>The reservoir oil is biodegraded with viscosities ranging from 4 </a:t>
            </a:r>
            <a:r>
              <a:rPr lang="en-US" sz="2400" dirty="0" err="1">
                <a:solidFill>
                  <a:schemeClr val="tx1"/>
                </a:solidFill>
              </a:rPr>
              <a:t>cP</a:t>
            </a:r>
            <a:r>
              <a:rPr lang="en-US" sz="2400" dirty="0">
                <a:solidFill>
                  <a:schemeClr val="tx1"/>
                </a:solidFill>
              </a:rPr>
              <a:t> to 10 </a:t>
            </a:r>
            <a:r>
              <a:rPr lang="en-US" sz="2400" dirty="0" err="1">
                <a:solidFill>
                  <a:schemeClr val="tx1"/>
                </a:solidFill>
              </a:rPr>
              <a:t>cP</a:t>
            </a:r>
            <a:endParaRPr lang="en-US" sz="2400" b="1" dirty="0">
              <a:solidFill>
                <a:schemeClr val="tx1"/>
              </a:solidFill>
            </a:endParaRPr>
          </a:p>
        </p:txBody>
      </p:sp>
      <p:pic>
        <p:nvPicPr>
          <p:cNvPr id="5" name="Content Placeholder 21" descr="A picture containing map, text, atlas&#10;&#10;Description automatically generated">
            <a:extLst>
              <a:ext uri="{FF2B5EF4-FFF2-40B4-BE49-F238E27FC236}">
                <a16:creationId xmlns:a16="http://schemas.microsoft.com/office/drawing/2014/main" id="{FCAF9170-CE64-4C4E-83D6-12C564FA6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4932" y="1629104"/>
            <a:ext cx="2455824" cy="3085822"/>
          </a:xfrm>
          <a:prstGeom prst="rect">
            <a:avLst/>
          </a:prstGeom>
        </p:spPr>
      </p:pic>
      <p:cxnSp>
        <p:nvCxnSpPr>
          <p:cNvPr id="6" name="Straight Arrow Connector 5">
            <a:extLst>
              <a:ext uri="{FF2B5EF4-FFF2-40B4-BE49-F238E27FC236}">
                <a16:creationId xmlns:a16="http://schemas.microsoft.com/office/drawing/2014/main" id="{905F0E72-7DA1-456D-8166-3C09226FD33F}"/>
              </a:ext>
            </a:extLst>
          </p:cNvPr>
          <p:cNvCxnSpPr>
            <a:cxnSpLocks/>
          </p:cNvCxnSpPr>
          <p:nvPr/>
        </p:nvCxnSpPr>
        <p:spPr>
          <a:xfrm flipV="1">
            <a:off x="7253993" y="2827283"/>
            <a:ext cx="3277373" cy="2002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347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43C5E-262D-2382-C049-949B31DD22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018" y="2826621"/>
            <a:ext cx="5041829" cy="3047024"/>
          </a:xfrm>
          <a:prstGeom prst="rect">
            <a:avLst/>
          </a:prstGeom>
          <a:noFill/>
        </p:spPr>
      </p:pic>
      <p:sp>
        <p:nvSpPr>
          <p:cNvPr id="3" name="Title 2">
            <a:extLst>
              <a:ext uri="{FF2B5EF4-FFF2-40B4-BE49-F238E27FC236}">
                <a16:creationId xmlns:a16="http://schemas.microsoft.com/office/drawing/2014/main" id="{76906845-412B-4646-8BF8-801F9A0C08C7}"/>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mud</a:t>
            </a:r>
            <a:r>
              <a:rPr lang="nb-NO" sz="3600" b="1" dirty="0"/>
              <a:t> gas logging </a:t>
            </a:r>
            <a:endParaRPr lang="nb-NO" sz="3600" dirty="0"/>
          </a:p>
        </p:txBody>
      </p:sp>
      <p:sp>
        <p:nvSpPr>
          <p:cNvPr id="4" name="Content Placeholder 3">
            <a:extLst>
              <a:ext uri="{FF2B5EF4-FFF2-40B4-BE49-F238E27FC236}">
                <a16:creationId xmlns:a16="http://schemas.microsoft.com/office/drawing/2014/main" id="{000B678A-4352-41F8-B670-34C71F6F7FE1}"/>
              </a:ext>
            </a:extLst>
          </p:cNvPr>
          <p:cNvSpPr>
            <a:spLocks noGrp="1"/>
          </p:cNvSpPr>
          <p:nvPr>
            <p:ph sz="quarter" idx="10"/>
          </p:nvPr>
        </p:nvSpPr>
        <p:spPr>
          <a:xfrm>
            <a:off x="133315" y="694593"/>
            <a:ext cx="5968351" cy="2804051"/>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nb-NO" sz="1900" dirty="0"/>
              <a:t>Standard </a:t>
            </a:r>
            <a:r>
              <a:rPr lang="nb-NO" sz="1900" dirty="0" err="1"/>
              <a:t>mud</a:t>
            </a:r>
            <a:r>
              <a:rPr lang="nb-NO" sz="1900" dirty="0"/>
              <a:t> gas</a:t>
            </a:r>
          </a:p>
          <a:p>
            <a:pPr marL="452438" indent="-368300">
              <a:lnSpc>
                <a:spcPct val="110000"/>
              </a:lnSpc>
              <a:buFont typeface="Wingdings" panose="05000000000000000000" pitchFamily="2" charset="2"/>
              <a:buChar char="Ø"/>
            </a:pPr>
            <a:r>
              <a:rPr lang="nb-NO" sz="1900" dirty="0"/>
              <a:t>OBM drilling system</a:t>
            </a:r>
          </a:p>
          <a:p>
            <a:pPr marL="452438" indent="-368300">
              <a:lnSpc>
                <a:spcPct val="110000"/>
              </a:lnSpc>
              <a:buFont typeface="Wingdings" panose="05000000000000000000" pitchFamily="2" charset="2"/>
              <a:buChar char="Ø"/>
            </a:pPr>
            <a:r>
              <a:rPr lang="nb-NO" sz="1900" dirty="0" err="1"/>
              <a:t>Degasser</a:t>
            </a:r>
            <a:r>
              <a:rPr lang="nb-NO" sz="1900" dirty="0"/>
              <a:t> Temp. </a:t>
            </a:r>
            <a:r>
              <a:rPr lang="nb-NO" sz="1900" dirty="0" err="1"/>
              <a:t>conditions</a:t>
            </a:r>
            <a:r>
              <a:rPr lang="nb-NO" sz="1900" dirty="0"/>
              <a:t>: Not </a:t>
            </a:r>
            <a:r>
              <a:rPr lang="nb-NO" sz="1900" dirty="0" err="1"/>
              <a:t>controlled</a:t>
            </a:r>
            <a:r>
              <a:rPr lang="nb-NO" sz="1900" dirty="0"/>
              <a:t>, ~ 20°C</a:t>
            </a:r>
          </a:p>
          <a:p>
            <a:pPr marL="452438" indent="-368300">
              <a:lnSpc>
                <a:spcPct val="110000"/>
              </a:lnSpc>
              <a:buFont typeface="Wingdings" panose="05000000000000000000" pitchFamily="2" charset="2"/>
              <a:buChar char="Ø"/>
            </a:pPr>
            <a:r>
              <a:rPr lang="nb-NO" sz="1900" dirty="0" err="1"/>
              <a:t>Temperature</a:t>
            </a:r>
            <a:r>
              <a:rPr lang="nb-NO" sz="1900" dirty="0"/>
              <a:t> </a:t>
            </a:r>
            <a:r>
              <a:rPr lang="nb-NO" sz="1900" dirty="0" err="1"/>
              <a:t>Correction</a:t>
            </a:r>
            <a:r>
              <a:rPr lang="nb-NO" sz="1900" dirty="0"/>
              <a:t> </a:t>
            </a:r>
            <a:r>
              <a:rPr lang="nb-NO" sz="1900" dirty="0" err="1"/>
              <a:t>based</a:t>
            </a:r>
            <a:r>
              <a:rPr lang="nb-NO" sz="1900" dirty="0"/>
              <a:t> </a:t>
            </a:r>
            <a:r>
              <a:rPr lang="nb-NO" sz="1900" dirty="0" err="1"/>
              <a:t>on</a:t>
            </a:r>
            <a:r>
              <a:rPr lang="nb-NO" sz="1900" dirty="0"/>
              <a:t> an EOS, </a:t>
            </a:r>
            <a:r>
              <a:rPr lang="nb-NO" sz="1900" dirty="0" err="1"/>
              <a:t>applied</a:t>
            </a:r>
            <a:r>
              <a:rPr lang="nb-NO" sz="1900" dirty="0"/>
              <a:t> to C1 to C3 </a:t>
            </a:r>
            <a:r>
              <a:rPr lang="nb-NO" sz="1900" dirty="0" err="1"/>
              <a:t>components</a:t>
            </a:r>
            <a:endParaRPr lang="nb-NO" sz="1900" dirty="0"/>
          </a:p>
          <a:p>
            <a:pPr marL="452438" indent="-368300">
              <a:lnSpc>
                <a:spcPct val="110000"/>
              </a:lnSpc>
              <a:buFont typeface="Wingdings" panose="05000000000000000000" pitchFamily="2" charset="2"/>
              <a:buChar char="Ø"/>
            </a:pPr>
            <a:r>
              <a:rPr lang="nb-NO" sz="1900" dirty="0" err="1"/>
              <a:t>Qualitative</a:t>
            </a:r>
            <a:r>
              <a:rPr lang="nb-NO" sz="1900" dirty="0"/>
              <a:t> </a:t>
            </a:r>
            <a:r>
              <a:rPr lang="nb-NO" sz="1900" dirty="0" err="1"/>
              <a:t>indicator</a:t>
            </a:r>
            <a:r>
              <a:rPr lang="nb-NO" sz="1900" dirty="0"/>
              <a:t> </a:t>
            </a:r>
            <a:r>
              <a:rPr lang="nb-NO" sz="1900" dirty="0" err="1"/>
              <a:t>of</a:t>
            </a:r>
            <a:r>
              <a:rPr lang="nb-NO" sz="1900" dirty="0"/>
              <a:t> </a:t>
            </a:r>
            <a:r>
              <a:rPr lang="nb-NO" sz="1900" dirty="0" err="1"/>
              <a:t>reservoir</a:t>
            </a:r>
            <a:r>
              <a:rPr lang="nb-NO" sz="1900" dirty="0"/>
              <a:t> fluid </a:t>
            </a:r>
            <a:r>
              <a:rPr lang="nb-NO" sz="1900" dirty="0" err="1"/>
              <a:t>Viscosity</a:t>
            </a:r>
            <a:r>
              <a:rPr lang="nb-NO" sz="1900" dirty="0"/>
              <a:t> from PVT database: C1/C3 ratio</a:t>
            </a:r>
          </a:p>
          <a:p>
            <a:pPr marL="0" indent="0">
              <a:buNone/>
            </a:pPr>
            <a:endParaRPr lang="nb-NO" sz="1900" dirty="0"/>
          </a:p>
          <a:p>
            <a:pPr marL="0" indent="0">
              <a:buNone/>
            </a:pPr>
            <a:endParaRPr lang="nb-NO" sz="1900" dirty="0"/>
          </a:p>
        </p:txBody>
      </p:sp>
      <p:grpSp>
        <p:nvGrpSpPr>
          <p:cNvPr id="10" name="Group 9">
            <a:extLst>
              <a:ext uri="{FF2B5EF4-FFF2-40B4-BE49-F238E27FC236}">
                <a16:creationId xmlns:a16="http://schemas.microsoft.com/office/drawing/2014/main" id="{C422C4B5-F8DA-4213-B4A3-244A90B91890}"/>
              </a:ext>
            </a:extLst>
          </p:cNvPr>
          <p:cNvGrpSpPr/>
          <p:nvPr/>
        </p:nvGrpSpPr>
        <p:grpSpPr>
          <a:xfrm>
            <a:off x="9046137" y="2847229"/>
            <a:ext cx="1982081" cy="2574516"/>
            <a:chOff x="8671035" y="799427"/>
            <a:chExt cx="1982081" cy="2625655"/>
          </a:xfrm>
        </p:grpSpPr>
        <p:sp>
          <p:nvSpPr>
            <p:cNvPr id="6" name="Rectangle 5">
              <a:extLst>
                <a:ext uri="{FF2B5EF4-FFF2-40B4-BE49-F238E27FC236}">
                  <a16:creationId xmlns:a16="http://schemas.microsoft.com/office/drawing/2014/main" id="{DE7091F6-ABA5-466C-9E17-72B394EFF937}"/>
                </a:ext>
              </a:extLst>
            </p:cNvPr>
            <p:cNvSpPr/>
            <p:nvPr/>
          </p:nvSpPr>
          <p:spPr>
            <a:xfrm>
              <a:off x="8671035" y="799427"/>
              <a:ext cx="227172" cy="2625655"/>
            </a:xfrm>
            <a:prstGeom prst="rect">
              <a:avLst/>
            </a:prstGeom>
            <a:noFill/>
            <a:ln w="28575">
              <a:solidFill>
                <a:srgbClr val="BA0C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Box 6">
              <a:extLst>
                <a:ext uri="{FF2B5EF4-FFF2-40B4-BE49-F238E27FC236}">
                  <a16:creationId xmlns:a16="http://schemas.microsoft.com/office/drawing/2014/main" id="{88556F09-FE6A-48B8-922D-81B291C7B58A}"/>
                </a:ext>
              </a:extLst>
            </p:cNvPr>
            <p:cNvSpPr txBox="1"/>
            <p:nvPr/>
          </p:nvSpPr>
          <p:spPr>
            <a:xfrm>
              <a:off x="8990063" y="890825"/>
              <a:ext cx="1663053" cy="612085"/>
            </a:xfrm>
            <a:prstGeom prst="rect">
              <a:avLst/>
            </a:prstGeom>
            <a:noFill/>
          </p:spPr>
          <p:txBody>
            <a:bodyPr wrap="square" rtlCol="0">
              <a:spAutoFit/>
            </a:bodyPr>
            <a:lstStyle/>
            <a:p>
              <a:r>
                <a:rPr lang="nb-NO" sz="1100" b="1" dirty="0">
                  <a:solidFill>
                    <a:srgbClr val="FF0000"/>
                  </a:solidFill>
                </a:rPr>
                <a:t>Preliminary </a:t>
              </a:r>
              <a:r>
                <a:rPr lang="nb-NO" sz="1100" b="1" dirty="0" err="1">
                  <a:solidFill>
                    <a:srgbClr val="FF0000"/>
                  </a:solidFill>
                </a:rPr>
                <a:t>threshold</a:t>
              </a:r>
              <a:endParaRPr lang="nb-NO" sz="1100" b="1" dirty="0">
                <a:solidFill>
                  <a:srgbClr val="FF0000"/>
                </a:solidFill>
              </a:endParaRPr>
            </a:p>
            <a:p>
              <a:pPr algn="ctr"/>
              <a:r>
                <a:rPr lang="nb-NO" sz="1100" b="1" dirty="0">
                  <a:solidFill>
                    <a:srgbClr val="FF0000"/>
                  </a:solidFill>
                </a:rPr>
                <a:t>C</a:t>
              </a:r>
              <a:r>
                <a:rPr lang="nb-NO" sz="1100" b="1" baseline="-25000" dirty="0">
                  <a:solidFill>
                    <a:srgbClr val="FF0000"/>
                  </a:solidFill>
                </a:rPr>
                <a:t>1</a:t>
              </a:r>
              <a:r>
                <a:rPr lang="nb-NO" sz="1100" b="1" dirty="0">
                  <a:solidFill>
                    <a:srgbClr val="FF0000"/>
                  </a:solidFill>
                </a:rPr>
                <a:t>/C</a:t>
              </a:r>
              <a:r>
                <a:rPr lang="nb-NO" sz="1100" b="1" baseline="-25000" dirty="0">
                  <a:solidFill>
                    <a:srgbClr val="FF0000"/>
                  </a:solidFill>
                </a:rPr>
                <a:t>3 </a:t>
              </a:r>
              <a:r>
                <a:rPr lang="nb-NO" sz="1100" b="1" dirty="0">
                  <a:solidFill>
                    <a:srgbClr val="FF0000"/>
                  </a:solidFill>
                </a:rPr>
                <a:t>ratio  = 100 </a:t>
              </a:r>
            </a:p>
            <a:p>
              <a:endParaRPr lang="nb-NO" sz="1100" b="1" dirty="0">
                <a:solidFill>
                  <a:srgbClr val="FF0000"/>
                </a:solidFill>
              </a:endParaRPr>
            </a:p>
          </p:txBody>
        </p:sp>
      </p:grpSp>
      <p:graphicFrame>
        <p:nvGraphicFramePr>
          <p:cNvPr id="12" name="Content Placeholder 4">
            <a:extLst>
              <a:ext uri="{FF2B5EF4-FFF2-40B4-BE49-F238E27FC236}">
                <a16:creationId xmlns:a16="http://schemas.microsoft.com/office/drawing/2014/main" id="{702F353B-0D33-4179-8B5F-C1A8AAF3CD0C}"/>
              </a:ext>
            </a:extLst>
          </p:cNvPr>
          <p:cNvGraphicFramePr>
            <a:graphicFrameLocks/>
          </p:cNvGraphicFramePr>
          <p:nvPr>
            <p:extLst>
              <p:ext uri="{D42A27DB-BD31-4B8C-83A1-F6EECF244321}">
                <p14:modId xmlns:p14="http://schemas.microsoft.com/office/powerpoint/2010/main" val="3177964797"/>
              </p:ext>
            </p:extLst>
          </p:nvPr>
        </p:nvGraphicFramePr>
        <p:xfrm>
          <a:off x="243640" y="4132739"/>
          <a:ext cx="5836223" cy="2294835"/>
        </p:xfrm>
        <a:graphic>
          <a:graphicData uri="http://schemas.openxmlformats.org/drawingml/2006/table">
            <a:tbl>
              <a:tblPr firstRow="1" bandRow="1"/>
              <a:tblGrid>
                <a:gridCol w="760388">
                  <a:extLst>
                    <a:ext uri="{9D8B030D-6E8A-4147-A177-3AD203B41FA5}">
                      <a16:colId xmlns:a16="http://schemas.microsoft.com/office/drawing/2014/main" val="20000"/>
                    </a:ext>
                  </a:extLst>
                </a:gridCol>
                <a:gridCol w="630621">
                  <a:extLst>
                    <a:ext uri="{9D8B030D-6E8A-4147-A177-3AD203B41FA5}">
                      <a16:colId xmlns:a16="http://schemas.microsoft.com/office/drawing/2014/main" val="20001"/>
                    </a:ext>
                  </a:extLst>
                </a:gridCol>
                <a:gridCol w="662152">
                  <a:extLst>
                    <a:ext uri="{9D8B030D-6E8A-4147-A177-3AD203B41FA5}">
                      <a16:colId xmlns:a16="http://schemas.microsoft.com/office/drawing/2014/main" val="20002"/>
                    </a:ext>
                  </a:extLst>
                </a:gridCol>
                <a:gridCol w="630620">
                  <a:extLst>
                    <a:ext uri="{9D8B030D-6E8A-4147-A177-3AD203B41FA5}">
                      <a16:colId xmlns:a16="http://schemas.microsoft.com/office/drawing/2014/main" val="1423929777"/>
                    </a:ext>
                  </a:extLst>
                </a:gridCol>
                <a:gridCol w="956442">
                  <a:extLst>
                    <a:ext uri="{9D8B030D-6E8A-4147-A177-3AD203B41FA5}">
                      <a16:colId xmlns:a16="http://schemas.microsoft.com/office/drawing/2014/main" val="1604534944"/>
                    </a:ext>
                  </a:extLst>
                </a:gridCol>
                <a:gridCol w="864000">
                  <a:extLst>
                    <a:ext uri="{9D8B030D-6E8A-4147-A177-3AD203B41FA5}">
                      <a16:colId xmlns:a16="http://schemas.microsoft.com/office/drawing/2014/main" val="2062928269"/>
                    </a:ext>
                  </a:extLst>
                </a:gridCol>
                <a:gridCol w="1332000">
                  <a:extLst>
                    <a:ext uri="{9D8B030D-6E8A-4147-A177-3AD203B41FA5}">
                      <a16:colId xmlns:a16="http://schemas.microsoft.com/office/drawing/2014/main" val="150419873"/>
                    </a:ext>
                  </a:extLst>
                </a:gridCol>
              </a:tblGrid>
              <a:tr h="719345">
                <a:tc>
                  <a:txBody>
                    <a:bodyPr/>
                    <a:lstStyle/>
                    <a:p>
                      <a:pPr algn="ctr"/>
                      <a:r>
                        <a:rPr lang="en-US" sz="1800" b="1" baseline="0" dirty="0">
                          <a:solidFill>
                            <a:schemeClr val="bg1"/>
                          </a:solidFill>
                          <a:latin typeface="Calibri" pitchFamily="34" charset="0"/>
                        </a:rPr>
                        <a:t>Well</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2</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3</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1</a:t>
                      </a: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3</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Mud type</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Viscosity (cp)</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extLst>
                  <a:ext uri="{0D108BD9-81ED-4DB2-BD59-A6C34878D82A}">
                    <a16:rowId xmlns:a16="http://schemas.microsoft.com/office/drawing/2014/main" val="10000"/>
                  </a:ext>
                </a:extLst>
              </a:tr>
              <a:tr h="390567">
                <a:tc>
                  <a:txBody>
                    <a:bodyPr/>
                    <a:lstStyle/>
                    <a:p>
                      <a:pPr algn="ctr"/>
                      <a:r>
                        <a:rPr lang="en-US" sz="1600" b="1" dirty="0">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92.4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6.7</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a:solidFill>
                            <a:schemeClr val="tx1"/>
                          </a:solidFill>
                          <a:latin typeface="Calibri" pitchFamily="34" charset="0"/>
                          <a:ea typeface="+mn-ea"/>
                          <a:cs typeface="+mn-cs"/>
                        </a:rPr>
                        <a:t>109</a:t>
                      </a:r>
                      <a:endParaRPr lang="nb-NO" sz="1600" b="1" kern="120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4.0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390567">
                <a:tc>
                  <a:txBody>
                    <a:bodyPr/>
                    <a:lstStyle/>
                    <a:p>
                      <a:pPr algn="ctr"/>
                      <a:r>
                        <a:rPr lang="en-US" sz="1600" b="1" dirty="0">
                          <a:latin typeface="Calibri" pitchFamily="34" charset="0"/>
                        </a:rPr>
                        <a:t>2</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91.2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7.2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1.5</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8.1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398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3</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92.8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a:solidFill>
                            <a:schemeClr val="tx1"/>
                          </a:solidFill>
                          <a:latin typeface="Calibri" pitchFamily="34" charset="0"/>
                          <a:ea typeface="+mn-ea"/>
                          <a:cs typeface="+mn-cs"/>
                        </a:rPr>
                        <a:t>0.9</a:t>
                      </a:r>
                      <a:endParaRPr lang="nb-NO" sz="1600" b="1" kern="120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107</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4</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91.7</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4"/>
                  </a:ext>
                </a:extLst>
              </a:tr>
            </a:tbl>
          </a:graphicData>
        </a:graphic>
      </p:graphicFrame>
      <p:grpSp>
        <p:nvGrpSpPr>
          <p:cNvPr id="22" name="Group 21">
            <a:extLst>
              <a:ext uri="{FF2B5EF4-FFF2-40B4-BE49-F238E27FC236}">
                <a16:creationId xmlns:a16="http://schemas.microsoft.com/office/drawing/2014/main" id="{3C73B65F-BCED-4CCC-ADBE-310E3427B04E}"/>
              </a:ext>
            </a:extLst>
          </p:cNvPr>
          <p:cNvGrpSpPr/>
          <p:nvPr/>
        </p:nvGrpSpPr>
        <p:grpSpPr>
          <a:xfrm>
            <a:off x="6281213" y="1036273"/>
            <a:ext cx="1552027" cy="1692891"/>
            <a:chOff x="888532" y="3947081"/>
            <a:chExt cx="1552027" cy="1692891"/>
          </a:xfrm>
        </p:grpSpPr>
        <p:grpSp>
          <p:nvGrpSpPr>
            <p:cNvPr id="16" name="Group 15">
              <a:extLst>
                <a:ext uri="{FF2B5EF4-FFF2-40B4-BE49-F238E27FC236}">
                  <a16:creationId xmlns:a16="http://schemas.microsoft.com/office/drawing/2014/main" id="{C8357CF1-384D-4008-96FA-716860FADADE}"/>
                </a:ext>
              </a:extLst>
            </p:cNvPr>
            <p:cNvGrpSpPr/>
            <p:nvPr/>
          </p:nvGrpSpPr>
          <p:grpSpPr>
            <a:xfrm>
              <a:off x="1177831" y="3947081"/>
              <a:ext cx="973431" cy="1187398"/>
              <a:chOff x="632171" y="4575154"/>
              <a:chExt cx="678426" cy="911874"/>
            </a:xfrm>
          </p:grpSpPr>
          <p:sp>
            <p:nvSpPr>
              <p:cNvPr id="17" name="Flowchart: Magnetic Disk 16">
                <a:extLst>
                  <a:ext uri="{FF2B5EF4-FFF2-40B4-BE49-F238E27FC236}">
                    <a16:creationId xmlns:a16="http://schemas.microsoft.com/office/drawing/2014/main" id="{83CC0475-1747-42BC-8ABC-4CADA3DA6734}"/>
                  </a:ext>
                </a:extLst>
              </p:cNvPr>
              <p:cNvSpPr/>
              <p:nvPr/>
            </p:nvSpPr>
            <p:spPr>
              <a:xfrm>
                <a:off x="632171" y="5186380"/>
                <a:ext cx="678426" cy="300648"/>
              </a:xfrm>
              <a:prstGeom prst="flowChartMagneticDisk">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8" name="Flowchart: Magnetic Disk 17">
                <a:extLst>
                  <a:ext uri="{FF2B5EF4-FFF2-40B4-BE49-F238E27FC236}">
                    <a16:creationId xmlns:a16="http://schemas.microsoft.com/office/drawing/2014/main" id="{33E68558-B410-4953-85A4-1791805E0DE9}"/>
                  </a:ext>
                </a:extLst>
              </p:cNvPr>
              <p:cNvSpPr/>
              <p:nvPr/>
            </p:nvSpPr>
            <p:spPr>
              <a:xfrm>
                <a:off x="632171" y="4981707"/>
                <a:ext cx="678426" cy="300648"/>
              </a:xfrm>
              <a:prstGeom prst="flowChartMagneticDisk">
                <a:avLst/>
              </a:prstGeom>
              <a:solidFill>
                <a:schemeClr val="tx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9" name="Flowchart: Magnetic Disk 18">
                <a:extLst>
                  <a:ext uri="{FF2B5EF4-FFF2-40B4-BE49-F238E27FC236}">
                    <a16:creationId xmlns:a16="http://schemas.microsoft.com/office/drawing/2014/main" id="{ECE84E0F-E002-472A-B73E-565E6A85E4A9}"/>
                  </a:ext>
                </a:extLst>
              </p:cNvPr>
              <p:cNvSpPr/>
              <p:nvPr/>
            </p:nvSpPr>
            <p:spPr>
              <a:xfrm>
                <a:off x="632171" y="4769896"/>
                <a:ext cx="678426" cy="300648"/>
              </a:xfrm>
              <a:prstGeom prst="flowChartMagneticDisk">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0" name="Flowchart: Magnetic Disk 19">
                <a:extLst>
                  <a:ext uri="{FF2B5EF4-FFF2-40B4-BE49-F238E27FC236}">
                    <a16:creationId xmlns:a16="http://schemas.microsoft.com/office/drawing/2014/main" id="{48C0DCF4-CBAB-4AC5-AA35-A48559C213CA}"/>
                  </a:ext>
                </a:extLst>
              </p:cNvPr>
              <p:cNvSpPr/>
              <p:nvPr/>
            </p:nvSpPr>
            <p:spPr>
              <a:xfrm>
                <a:off x="632171" y="4575154"/>
                <a:ext cx="678426" cy="300648"/>
              </a:xfrm>
              <a:prstGeom prst="flowChartMagneticDisk">
                <a:avLst/>
              </a:prstGeom>
              <a:solidFill>
                <a:schemeClr val="tx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sp>
          <p:nvSpPr>
            <p:cNvPr id="21" name="TextBox 20">
              <a:extLst>
                <a:ext uri="{FF2B5EF4-FFF2-40B4-BE49-F238E27FC236}">
                  <a16:creationId xmlns:a16="http://schemas.microsoft.com/office/drawing/2014/main" id="{8159D40A-2DAF-4D0F-BB94-DF8E7FF49C15}"/>
                </a:ext>
              </a:extLst>
            </p:cNvPr>
            <p:cNvSpPr txBox="1"/>
            <p:nvPr/>
          </p:nvSpPr>
          <p:spPr>
            <a:xfrm>
              <a:off x="888532" y="5178307"/>
              <a:ext cx="1552027" cy="461665"/>
            </a:xfrm>
            <a:prstGeom prst="rect">
              <a:avLst/>
            </a:prstGeom>
            <a:noFill/>
          </p:spPr>
          <p:txBody>
            <a:bodyPr wrap="none" rtlCol="0">
              <a:spAutoFit/>
            </a:bodyPr>
            <a:lstStyle/>
            <a:p>
              <a:pPr algn="ctr"/>
              <a:r>
                <a:rPr lang="nb-NO" sz="1200" b="1" dirty="0"/>
                <a:t>PVT database</a:t>
              </a:r>
            </a:p>
            <a:p>
              <a:pPr algn="ctr"/>
              <a:r>
                <a:rPr lang="nb-NO" sz="1200" b="1" dirty="0"/>
                <a:t>Grane-Breidablikk </a:t>
              </a:r>
            </a:p>
          </p:txBody>
        </p:sp>
      </p:grpSp>
      <p:grpSp>
        <p:nvGrpSpPr>
          <p:cNvPr id="39" name="Group 38">
            <a:extLst>
              <a:ext uri="{FF2B5EF4-FFF2-40B4-BE49-F238E27FC236}">
                <a16:creationId xmlns:a16="http://schemas.microsoft.com/office/drawing/2014/main" id="{25B26160-93D2-458E-88B9-5EAB7D8676DC}"/>
              </a:ext>
            </a:extLst>
          </p:cNvPr>
          <p:cNvGrpSpPr/>
          <p:nvPr/>
        </p:nvGrpSpPr>
        <p:grpSpPr>
          <a:xfrm>
            <a:off x="10082707" y="1289857"/>
            <a:ext cx="2139249" cy="1258373"/>
            <a:chOff x="9054771" y="4200665"/>
            <a:chExt cx="2139249" cy="1258373"/>
          </a:xfrm>
        </p:grpSpPr>
        <p:sp>
          <p:nvSpPr>
            <p:cNvPr id="35" name="Block Arc 34">
              <a:extLst>
                <a:ext uri="{FF2B5EF4-FFF2-40B4-BE49-F238E27FC236}">
                  <a16:creationId xmlns:a16="http://schemas.microsoft.com/office/drawing/2014/main" id="{5E8C3AC4-CF17-44C4-8577-E737D1E9911C}"/>
                </a:ext>
              </a:extLst>
            </p:cNvPr>
            <p:cNvSpPr/>
            <p:nvPr/>
          </p:nvSpPr>
          <p:spPr>
            <a:xfrm>
              <a:off x="9428721" y="4200665"/>
              <a:ext cx="1375233" cy="1258373"/>
            </a:xfrm>
            <a:prstGeom prst="blockArc">
              <a:avLst/>
            </a:prstGeom>
            <a:gradFill flip="none" rotWithShape="1">
              <a:gsLst>
                <a:gs pos="51000">
                  <a:srgbClr val="385723"/>
                </a:gs>
                <a:gs pos="48000">
                  <a:srgbClr val="FF3300"/>
                </a:gs>
                <a:gs pos="99000">
                  <a:srgbClr val="385723"/>
                </a:gs>
                <a:gs pos="0">
                  <a:srgbClr val="FF3300"/>
                </a:gs>
              </a:gsLst>
              <a:lin ang="108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6" name="Isosceles Triangle 35">
              <a:extLst>
                <a:ext uri="{FF2B5EF4-FFF2-40B4-BE49-F238E27FC236}">
                  <a16:creationId xmlns:a16="http://schemas.microsoft.com/office/drawing/2014/main" id="{7B0ED8C9-9E92-4727-9487-A7E0E0FD65AE}"/>
                </a:ext>
              </a:extLst>
            </p:cNvPr>
            <p:cNvSpPr/>
            <p:nvPr/>
          </p:nvSpPr>
          <p:spPr>
            <a:xfrm rot="19616998">
              <a:off x="10017876" y="4472154"/>
              <a:ext cx="45719" cy="36202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xtBox 36">
              <a:extLst>
                <a:ext uri="{FF2B5EF4-FFF2-40B4-BE49-F238E27FC236}">
                  <a16:creationId xmlns:a16="http://schemas.microsoft.com/office/drawing/2014/main" id="{A1A5A61A-4326-4F13-BDE9-634CDFA3810C}"/>
                </a:ext>
              </a:extLst>
            </p:cNvPr>
            <p:cNvSpPr txBox="1"/>
            <p:nvPr/>
          </p:nvSpPr>
          <p:spPr>
            <a:xfrm>
              <a:off x="9054771" y="4847371"/>
              <a:ext cx="1053495" cy="507831"/>
            </a:xfrm>
            <a:prstGeom prst="rect">
              <a:avLst/>
            </a:prstGeom>
            <a:noFill/>
          </p:spPr>
          <p:txBody>
            <a:bodyPr wrap="none" rtlCol="0">
              <a:spAutoFit/>
            </a:bodyPr>
            <a:lstStyle/>
            <a:p>
              <a:pPr algn="ctr"/>
              <a:r>
                <a:rPr lang="nb-NO" sz="900" b="1" dirty="0"/>
                <a:t>High </a:t>
              </a:r>
              <a:r>
                <a:rPr lang="nb-NO" sz="900" b="1" dirty="0" err="1"/>
                <a:t>Viscosity</a:t>
              </a:r>
              <a:endParaRPr lang="nb-NO" sz="900" b="1" dirty="0"/>
            </a:p>
            <a:p>
              <a:pPr algn="ctr"/>
              <a:r>
                <a:rPr lang="nb-NO" sz="900" b="1" dirty="0"/>
                <a:t>Region &gt; 6.5 Cp</a:t>
              </a:r>
            </a:p>
            <a:p>
              <a:pPr algn="ctr"/>
              <a:r>
                <a:rPr lang="nb-NO" sz="900" b="1" dirty="0"/>
                <a:t>C1/C3 &lt; 100</a:t>
              </a:r>
            </a:p>
          </p:txBody>
        </p:sp>
        <p:sp>
          <p:nvSpPr>
            <p:cNvPr id="38" name="TextBox 37">
              <a:extLst>
                <a:ext uri="{FF2B5EF4-FFF2-40B4-BE49-F238E27FC236}">
                  <a16:creationId xmlns:a16="http://schemas.microsoft.com/office/drawing/2014/main" id="{6260BBF6-2D91-45F6-B54C-C55244799830}"/>
                </a:ext>
              </a:extLst>
            </p:cNvPr>
            <p:cNvSpPr txBox="1"/>
            <p:nvPr/>
          </p:nvSpPr>
          <p:spPr>
            <a:xfrm>
              <a:off x="10153350" y="4858111"/>
              <a:ext cx="1040670" cy="507831"/>
            </a:xfrm>
            <a:prstGeom prst="rect">
              <a:avLst/>
            </a:prstGeom>
            <a:noFill/>
          </p:spPr>
          <p:txBody>
            <a:bodyPr wrap="none" rtlCol="0">
              <a:spAutoFit/>
            </a:bodyPr>
            <a:lstStyle/>
            <a:p>
              <a:pPr algn="ctr"/>
              <a:r>
                <a:rPr lang="nb-NO" sz="900" b="1" dirty="0" err="1"/>
                <a:t>Low</a:t>
              </a:r>
              <a:r>
                <a:rPr lang="nb-NO" sz="900" b="1" dirty="0"/>
                <a:t> </a:t>
              </a:r>
              <a:r>
                <a:rPr lang="nb-NO" sz="900" b="1" dirty="0" err="1"/>
                <a:t>Viscosity</a:t>
              </a:r>
              <a:endParaRPr lang="nb-NO" sz="900" b="1" dirty="0"/>
            </a:p>
            <a:p>
              <a:pPr algn="ctr"/>
              <a:r>
                <a:rPr lang="nb-NO" sz="900" b="1" dirty="0"/>
                <a:t>Region &lt; 6.5 </a:t>
              </a:r>
              <a:r>
                <a:rPr lang="nb-NO" sz="900" b="1" dirty="0" err="1"/>
                <a:t>cP</a:t>
              </a:r>
              <a:endParaRPr lang="nb-NO" sz="900" b="1" dirty="0"/>
            </a:p>
            <a:p>
              <a:pPr algn="ctr"/>
              <a:r>
                <a:rPr lang="nb-NO" sz="900" b="1" dirty="0"/>
                <a:t>C1/C3 &gt; 100</a:t>
              </a:r>
            </a:p>
          </p:txBody>
        </p:sp>
      </p:grpSp>
      <p:grpSp>
        <p:nvGrpSpPr>
          <p:cNvPr id="41" name="Group 40">
            <a:extLst>
              <a:ext uri="{FF2B5EF4-FFF2-40B4-BE49-F238E27FC236}">
                <a16:creationId xmlns:a16="http://schemas.microsoft.com/office/drawing/2014/main" id="{12243A2F-BF6F-4929-A87C-A8CEC39D10F9}"/>
              </a:ext>
            </a:extLst>
          </p:cNvPr>
          <p:cNvGrpSpPr/>
          <p:nvPr/>
        </p:nvGrpSpPr>
        <p:grpSpPr>
          <a:xfrm>
            <a:off x="8239780" y="1222554"/>
            <a:ext cx="1458641" cy="1009775"/>
            <a:chOff x="8518746" y="1831092"/>
            <a:chExt cx="1752600" cy="1657350"/>
          </a:xfrm>
          <a:solidFill>
            <a:schemeClr val="bg1">
              <a:lumMod val="65000"/>
            </a:schemeClr>
          </a:solidFill>
        </p:grpSpPr>
        <p:sp>
          <p:nvSpPr>
            <p:cNvPr id="42" name="Flowchart: Alternate Process 41">
              <a:extLst>
                <a:ext uri="{FF2B5EF4-FFF2-40B4-BE49-F238E27FC236}">
                  <a16:creationId xmlns:a16="http://schemas.microsoft.com/office/drawing/2014/main" id="{1DC5A4B4-3A7E-48DD-85CF-742D585DEEE8}"/>
                </a:ext>
              </a:extLst>
            </p:cNvPr>
            <p:cNvSpPr/>
            <p:nvPr/>
          </p:nvSpPr>
          <p:spPr>
            <a:xfrm>
              <a:off x="8518746" y="1831092"/>
              <a:ext cx="1752600" cy="1657350"/>
            </a:xfrm>
            <a:prstGeom prst="flowChartAlternateProcess">
              <a:avLst/>
            </a:prstGeom>
            <a:grpFill/>
            <a:ln>
              <a:solidFill>
                <a:srgbClr val="3366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1300" dirty="0"/>
            </a:p>
            <a:p>
              <a:endParaRPr lang="en-US" sz="1300" dirty="0"/>
            </a:p>
            <a:p>
              <a:endParaRPr lang="en-US" sz="1300" dirty="0"/>
            </a:p>
            <a:p>
              <a:pPr marL="84138" algn="ctr"/>
              <a:endParaRPr lang="nb-NO" sz="1300" b="1" dirty="0">
                <a:solidFill>
                  <a:schemeClr val="tx1"/>
                </a:solidFill>
              </a:endParaRPr>
            </a:p>
            <a:p>
              <a:pPr marL="84138" algn="ctr"/>
              <a:r>
                <a:rPr lang="nb-NO" sz="1300" b="1" dirty="0">
                  <a:solidFill>
                    <a:schemeClr val="tx1"/>
                  </a:solidFill>
                </a:rPr>
                <a:t>C</a:t>
              </a:r>
              <a:r>
                <a:rPr lang="nb-NO" sz="1300" b="1" baseline="-25000" dirty="0">
                  <a:solidFill>
                    <a:schemeClr val="tx1"/>
                  </a:solidFill>
                </a:rPr>
                <a:t>1</a:t>
              </a:r>
              <a:r>
                <a:rPr lang="nb-NO" sz="1300" b="1" dirty="0">
                  <a:solidFill>
                    <a:schemeClr val="tx1"/>
                  </a:solidFill>
                </a:rPr>
                <a:t>/C</a:t>
              </a:r>
              <a:r>
                <a:rPr lang="nb-NO" sz="1300" b="1" baseline="-25000" dirty="0">
                  <a:solidFill>
                    <a:schemeClr val="tx1"/>
                  </a:solidFill>
                </a:rPr>
                <a:t>3 </a:t>
              </a:r>
              <a:r>
                <a:rPr lang="nb-NO" sz="1300" b="1" dirty="0">
                  <a:solidFill>
                    <a:schemeClr val="tx1"/>
                  </a:solidFill>
                </a:rPr>
                <a:t>ratio</a:t>
              </a:r>
            </a:p>
            <a:p>
              <a:endParaRPr lang="nb-NO" sz="1300" dirty="0"/>
            </a:p>
          </p:txBody>
        </p:sp>
        <p:sp>
          <p:nvSpPr>
            <p:cNvPr id="43" name="Flowchart: Process 42">
              <a:extLst>
                <a:ext uri="{FF2B5EF4-FFF2-40B4-BE49-F238E27FC236}">
                  <a16:creationId xmlns:a16="http://schemas.microsoft.com/office/drawing/2014/main" id="{B4038631-66E7-4863-8E30-15D0A6872A9E}"/>
                </a:ext>
              </a:extLst>
            </p:cNvPr>
            <p:cNvSpPr/>
            <p:nvPr/>
          </p:nvSpPr>
          <p:spPr>
            <a:xfrm>
              <a:off x="8534400" y="2059767"/>
              <a:ext cx="1736946" cy="718922"/>
            </a:xfrm>
            <a:prstGeom prst="flowChartProcess">
              <a:avLst/>
            </a:prstGeom>
            <a:solidFill>
              <a:srgbClr val="3366FF"/>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300" b="1" dirty="0"/>
                <a:t>Oil </a:t>
              </a:r>
              <a:r>
                <a:rPr lang="nb-NO" sz="1300" b="1" dirty="0" err="1"/>
                <a:t>Viscosity</a:t>
              </a:r>
              <a:r>
                <a:rPr lang="nb-NO" sz="1300" b="1" dirty="0"/>
                <a:t> </a:t>
              </a:r>
              <a:r>
                <a:rPr lang="nb-NO" sz="1300" b="1" dirty="0" err="1"/>
                <a:t>indicator</a:t>
              </a:r>
              <a:endParaRPr lang="nb-NO" sz="1300" b="1" dirty="0"/>
            </a:p>
          </p:txBody>
        </p:sp>
      </p:grpSp>
      <p:cxnSp>
        <p:nvCxnSpPr>
          <p:cNvPr id="45" name="Straight Arrow Connector 44">
            <a:extLst>
              <a:ext uri="{FF2B5EF4-FFF2-40B4-BE49-F238E27FC236}">
                <a16:creationId xmlns:a16="http://schemas.microsoft.com/office/drawing/2014/main" id="{7DE38AA5-A5E6-4734-9D66-1A0089CC3C7B}"/>
              </a:ext>
            </a:extLst>
          </p:cNvPr>
          <p:cNvCxnSpPr/>
          <p:nvPr/>
        </p:nvCxnSpPr>
        <p:spPr>
          <a:xfrm>
            <a:off x="7715250" y="1681346"/>
            <a:ext cx="4381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B2347DE5-9956-4A6E-B3FD-ECD543513107}"/>
              </a:ext>
            </a:extLst>
          </p:cNvPr>
          <p:cNvCxnSpPr/>
          <p:nvPr/>
        </p:nvCxnSpPr>
        <p:spPr>
          <a:xfrm>
            <a:off x="9893704" y="1681346"/>
            <a:ext cx="4381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2CFEE1DD-5352-4274-8FFF-53BFDA1FAB85}"/>
              </a:ext>
            </a:extLst>
          </p:cNvPr>
          <p:cNvCxnSpPr>
            <a:cxnSpLocks/>
          </p:cNvCxnSpPr>
          <p:nvPr/>
        </p:nvCxnSpPr>
        <p:spPr>
          <a:xfrm flipH="1">
            <a:off x="9532360" y="2444394"/>
            <a:ext cx="799494" cy="329101"/>
          </a:xfrm>
          <a:prstGeom prst="straightConnector1">
            <a:avLst/>
          </a:prstGeom>
          <a:ln>
            <a:solidFill>
              <a:srgbClr val="BA0C2F"/>
            </a:solidFill>
            <a:tailEnd type="triangle"/>
          </a:ln>
        </p:spPr>
        <p:style>
          <a:lnRef idx="3">
            <a:schemeClr val="accent1"/>
          </a:lnRef>
          <a:fillRef idx="0">
            <a:schemeClr val="accent1"/>
          </a:fillRef>
          <a:effectRef idx="2">
            <a:schemeClr val="accent1"/>
          </a:effectRef>
          <a:fontRef idx="minor">
            <a:schemeClr val="tx1"/>
          </a:fontRef>
        </p:style>
      </p:cxnSp>
      <p:sp>
        <p:nvSpPr>
          <p:cNvPr id="53" name="Rectangle 52">
            <a:extLst>
              <a:ext uri="{FF2B5EF4-FFF2-40B4-BE49-F238E27FC236}">
                <a16:creationId xmlns:a16="http://schemas.microsoft.com/office/drawing/2014/main" id="{67613F1E-EB5F-481A-A63F-B0201764C90B}"/>
              </a:ext>
            </a:extLst>
          </p:cNvPr>
          <p:cNvSpPr/>
          <p:nvPr/>
        </p:nvSpPr>
        <p:spPr>
          <a:xfrm>
            <a:off x="152799" y="3742214"/>
            <a:ext cx="4948175" cy="369332"/>
          </a:xfrm>
          <a:prstGeom prst="rect">
            <a:avLst/>
          </a:prstGeom>
        </p:spPr>
        <p:txBody>
          <a:bodyPr wrap="square">
            <a:spAutoFit/>
          </a:bodyPr>
          <a:lstStyle/>
          <a:p>
            <a:r>
              <a:rPr lang="nb-NO" b="1" dirty="0"/>
              <a:t>Breidablikk </a:t>
            </a:r>
            <a:r>
              <a:rPr lang="nb-NO" b="1" dirty="0" err="1"/>
              <a:t>wells</a:t>
            </a:r>
            <a:r>
              <a:rPr lang="nb-NO" b="1" dirty="0"/>
              <a:t> for </a:t>
            </a:r>
            <a:r>
              <a:rPr lang="nb-NO" b="1" dirty="0" err="1"/>
              <a:t>viscosity</a:t>
            </a:r>
            <a:r>
              <a:rPr lang="nb-NO" b="1" dirty="0"/>
              <a:t> </a:t>
            </a:r>
            <a:r>
              <a:rPr lang="nb-NO" b="1" dirty="0" err="1"/>
              <a:t>evaluation</a:t>
            </a:r>
            <a:endParaRPr lang="nb-NO" b="1" dirty="0"/>
          </a:p>
        </p:txBody>
      </p:sp>
      <p:sp>
        <p:nvSpPr>
          <p:cNvPr id="54" name="Rectangle 53">
            <a:extLst>
              <a:ext uri="{FF2B5EF4-FFF2-40B4-BE49-F238E27FC236}">
                <a16:creationId xmlns:a16="http://schemas.microsoft.com/office/drawing/2014/main" id="{92649EDF-5F0E-4725-952D-2DB56BE9EE0C}"/>
              </a:ext>
            </a:extLst>
          </p:cNvPr>
          <p:cNvSpPr/>
          <p:nvPr/>
        </p:nvSpPr>
        <p:spPr>
          <a:xfrm>
            <a:off x="6570512" y="5904354"/>
            <a:ext cx="3127910" cy="276999"/>
          </a:xfrm>
          <a:prstGeom prst="rect">
            <a:avLst/>
          </a:prstGeom>
        </p:spPr>
        <p:txBody>
          <a:bodyPr wrap="square">
            <a:spAutoFit/>
          </a:bodyPr>
          <a:lstStyle/>
          <a:p>
            <a:r>
              <a:rPr lang="nb-NO" sz="1200" dirty="0"/>
              <a:t>C1/C3 ratio PVT samples</a:t>
            </a:r>
          </a:p>
        </p:txBody>
      </p:sp>
      <p:graphicFrame>
        <p:nvGraphicFramePr>
          <p:cNvPr id="56" name="Content Placeholder 4">
            <a:extLst>
              <a:ext uri="{FF2B5EF4-FFF2-40B4-BE49-F238E27FC236}">
                <a16:creationId xmlns:a16="http://schemas.microsoft.com/office/drawing/2014/main" id="{741FA995-5773-4B26-B94B-7C5D8D4FB4EC}"/>
              </a:ext>
            </a:extLst>
          </p:cNvPr>
          <p:cNvGraphicFramePr>
            <a:graphicFrameLocks/>
          </p:cNvGraphicFramePr>
          <p:nvPr>
            <p:extLst>
              <p:ext uri="{D42A27DB-BD31-4B8C-83A1-F6EECF244321}">
                <p14:modId xmlns:p14="http://schemas.microsoft.com/office/powerpoint/2010/main" val="3212841224"/>
              </p:ext>
            </p:extLst>
          </p:nvPr>
        </p:nvGraphicFramePr>
        <p:xfrm>
          <a:off x="243640" y="4132739"/>
          <a:ext cx="4879781" cy="2294835"/>
        </p:xfrm>
        <a:graphic>
          <a:graphicData uri="http://schemas.openxmlformats.org/drawingml/2006/table">
            <a:tbl>
              <a:tblPr firstRow="1" bandRow="1"/>
              <a:tblGrid>
                <a:gridCol w="760388">
                  <a:extLst>
                    <a:ext uri="{9D8B030D-6E8A-4147-A177-3AD203B41FA5}">
                      <a16:colId xmlns:a16="http://schemas.microsoft.com/office/drawing/2014/main" val="20000"/>
                    </a:ext>
                  </a:extLst>
                </a:gridCol>
                <a:gridCol w="630621">
                  <a:extLst>
                    <a:ext uri="{9D8B030D-6E8A-4147-A177-3AD203B41FA5}">
                      <a16:colId xmlns:a16="http://schemas.microsoft.com/office/drawing/2014/main" val="20001"/>
                    </a:ext>
                  </a:extLst>
                </a:gridCol>
                <a:gridCol w="662152">
                  <a:extLst>
                    <a:ext uri="{9D8B030D-6E8A-4147-A177-3AD203B41FA5}">
                      <a16:colId xmlns:a16="http://schemas.microsoft.com/office/drawing/2014/main" val="20002"/>
                    </a:ext>
                  </a:extLst>
                </a:gridCol>
                <a:gridCol w="630620">
                  <a:extLst>
                    <a:ext uri="{9D8B030D-6E8A-4147-A177-3AD203B41FA5}">
                      <a16:colId xmlns:a16="http://schemas.microsoft.com/office/drawing/2014/main" val="1423929777"/>
                    </a:ext>
                  </a:extLst>
                </a:gridCol>
                <a:gridCol w="864000">
                  <a:extLst>
                    <a:ext uri="{9D8B030D-6E8A-4147-A177-3AD203B41FA5}">
                      <a16:colId xmlns:a16="http://schemas.microsoft.com/office/drawing/2014/main" val="2062928269"/>
                    </a:ext>
                  </a:extLst>
                </a:gridCol>
                <a:gridCol w="1332000">
                  <a:extLst>
                    <a:ext uri="{9D8B030D-6E8A-4147-A177-3AD203B41FA5}">
                      <a16:colId xmlns:a16="http://schemas.microsoft.com/office/drawing/2014/main" val="150419873"/>
                    </a:ext>
                  </a:extLst>
                </a:gridCol>
              </a:tblGrid>
              <a:tr h="719345">
                <a:tc>
                  <a:txBody>
                    <a:bodyPr/>
                    <a:lstStyle/>
                    <a:p>
                      <a:pPr algn="ctr"/>
                      <a:r>
                        <a:rPr lang="en-US" sz="1800" b="1" baseline="0" dirty="0">
                          <a:solidFill>
                            <a:schemeClr val="bg1"/>
                          </a:solidFill>
                          <a:latin typeface="Calibri" pitchFamily="34" charset="0"/>
                        </a:rPr>
                        <a:t>Well</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2</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3</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Mud type</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Viscosity (cp)</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extLst>
                  <a:ext uri="{0D108BD9-81ED-4DB2-BD59-A6C34878D82A}">
                    <a16:rowId xmlns:a16="http://schemas.microsoft.com/office/drawing/2014/main" val="10000"/>
                  </a:ext>
                </a:extLst>
              </a:tr>
              <a:tr h="390567">
                <a:tc>
                  <a:txBody>
                    <a:bodyPr/>
                    <a:lstStyle/>
                    <a:p>
                      <a:pPr algn="ctr"/>
                      <a:r>
                        <a:rPr lang="en-US" sz="1600" b="1" dirty="0">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92.4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6.7</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4.0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390567">
                <a:tc>
                  <a:txBody>
                    <a:bodyPr/>
                    <a:lstStyle/>
                    <a:p>
                      <a:pPr algn="ctr"/>
                      <a:r>
                        <a:rPr lang="en-US" sz="1600" b="1" dirty="0">
                          <a:latin typeface="Calibri" pitchFamily="34" charset="0"/>
                        </a:rPr>
                        <a:t>2</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91.2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7.2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1.5</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8.1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398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3</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92.8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4</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91.7</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01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xit" presetSubtype="0" fill="hold" nodeType="withEffect">
                                  <p:stCondLst>
                                    <p:cond delay="0"/>
                                  </p:stCondLst>
                                  <p:childTnLst>
                                    <p:set>
                                      <p:cBhvr>
                                        <p:cTn id="67"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61A40E-C329-274D-1A6C-B916AEFF5D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99620"/>
            <a:ext cx="5088655" cy="2984128"/>
          </a:xfrm>
          <a:prstGeom prst="rect">
            <a:avLst/>
          </a:prstGeom>
          <a:noFill/>
        </p:spPr>
      </p:pic>
      <p:pic>
        <p:nvPicPr>
          <p:cNvPr id="8" name="Picture 7">
            <a:extLst>
              <a:ext uri="{FF2B5EF4-FFF2-40B4-BE49-F238E27FC236}">
                <a16:creationId xmlns:a16="http://schemas.microsoft.com/office/drawing/2014/main" id="{F99BDBDB-7F3E-B814-8529-30B6656413BF}"/>
              </a:ext>
            </a:extLst>
          </p:cNvPr>
          <p:cNvPicPr>
            <a:picLocks noChangeAspect="1"/>
          </p:cNvPicPr>
          <p:nvPr/>
        </p:nvPicPr>
        <p:blipFill rotWithShape="1">
          <a:blip r:embed="rId4"/>
          <a:srcRect l="94"/>
          <a:stretch/>
        </p:blipFill>
        <p:spPr>
          <a:xfrm>
            <a:off x="263014" y="1425534"/>
            <a:ext cx="5094496" cy="5011255"/>
          </a:xfrm>
          <a:prstGeom prst="rect">
            <a:avLst/>
          </a:prstGeom>
          <a:ln>
            <a:solidFill>
              <a:schemeClr val="tx1"/>
            </a:solidFill>
          </a:ln>
        </p:spPr>
      </p:pic>
      <p:sp>
        <p:nvSpPr>
          <p:cNvPr id="3" name="Title 2">
            <a:extLst>
              <a:ext uri="{FF2B5EF4-FFF2-40B4-BE49-F238E27FC236}">
                <a16:creationId xmlns:a16="http://schemas.microsoft.com/office/drawing/2014/main" id="{76906845-412B-4646-8BF8-801F9A0C08C7}"/>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mud</a:t>
            </a:r>
            <a:r>
              <a:rPr lang="nb-NO" sz="3600" b="1" dirty="0"/>
              <a:t> gas logging</a:t>
            </a:r>
            <a:endParaRPr lang="nb-NO" sz="3600" dirty="0"/>
          </a:p>
        </p:txBody>
      </p:sp>
      <p:sp>
        <p:nvSpPr>
          <p:cNvPr id="4" name="Content Placeholder 3">
            <a:extLst>
              <a:ext uri="{FF2B5EF4-FFF2-40B4-BE49-F238E27FC236}">
                <a16:creationId xmlns:a16="http://schemas.microsoft.com/office/drawing/2014/main" id="{000B678A-4352-41F8-B670-34C71F6F7FE1}"/>
              </a:ext>
            </a:extLst>
          </p:cNvPr>
          <p:cNvSpPr>
            <a:spLocks noGrp="1"/>
          </p:cNvSpPr>
          <p:nvPr>
            <p:ph sz="quarter" idx="10"/>
          </p:nvPr>
        </p:nvSpPr>
        <p:spPr>
          <a:xfrm>
            <a:off x="6834492" y="4775089"/>
            <a:ext cx="3787694" cy="1242462"/>
          </a:xfrm>
        </p:spPr>
        <p:style>
          <a:lnRef idx="2">
            <a:schemeClr val="accent6"/>
          </a:lnRef>
          <a:fillRef idx="1">
            <a:schemeClr val="lt1"/>
          </a:fillRef>
          <a:effectRef idx="0">
            <a:schemeClr val="accent6"/>
          </a:effectRef>
          <a:fontRef idx="minor">
            <a:schemeClr val="dk1"/>
          </a:fontRef>
        </p:style>
        <p:txBody>
          <a:bodyPr>
            <a:noAutofit/>
          </a:bodyPr>
          <a:lstStyle/>
          <a:p>
            <a:pPr marL="84138" indent="0">
              <a:buNone/>
            </a:pPr>
            <a:r>
              <a:rPr lang="en-US" sz="2000" b="1" dirty="0">
                <a:solidFill>
                  <a:schemeClr val="tx1"/>
                </a:solidFill>
              </a:rPr>
              <a:t>C</a:t>
            </a:r>
            <a:r>
              <a:rPr lang="en-US" sz="2000" b="1" baseline="-25000" dirty="0">
                <a:solidFill>
                  <a:schemeClr val="tx1"/>
                </a:solidFill>
              </a:rPr>
              <a:t>1</a:t>
            </a:r>
            <a:r>
              <a:rPr lang="en-US" sz="2000" b="1" dirty="0">
                <a:solidFill>
                  <a:schemeClr val="tx1"/>
                </a:solidFill>
              </a:rPr>
              <a:t>/C</a:t>
            </a:r>
            <a:r>
              <a:rPr lang="en-US" sz="2000" b="1" baseline="-25000" dirty="0">
                <a:solidFill>
                  <a:schemeClr val="tx1"/>
                </a:solidFill>
              </a:rPr>
              <a:t>3</a:t>
            </a:r>
            <a:r>
              <a:rPr lang="en-US" sz="2000" b="1" dirty="0">
                <a:solidFill>
                  <a:schemeClr val="tx1"/>
                </a:solidFill>
              </a:rPr>
              <a:t> ratio from standard mud gas is unsuitable to qualitative indicate reservoir oil viscosity in Breidablikk</a:t>
            </a:r>
            <a:endParaRPr lang="nb-NO" sz="2000" b="1" dirty="0">
              <a:solidFill>
                <a:schemeClr val="tx1"/>
              </a:solidFill>
            </a:endParaRPr>
          </a:p>
        </p:txBody>
      </p:sp>
      <p:sp>
        <p:nvSpPr>
          <p:cNvPr id="14" name="Oval 13">
            <a:extLst>
              <a:ext uri="{FF2B5EF4-FFF2-40B4-BE49-F238E27FC236}">
                <a16:creationId xmlns:a16="http://schemas.microsoft.com/office/drawing/2014/main" id="{08DA31CD-C5AD-4668-A04C-DF4808AC082F}"/>
              </a:ext>
            </a:extLst>
          </p:cNvPr>
          <p:cNvSpPr/>
          <p:nvPr/>
        </p:nvSpPr>
        <p:spPr>
          <a:xfrm>
            <a:off x="8809735" y="3021792"/>
            <a:ext cx="377762" cy="304800"/>
          </a:xfrm>
          <a:prstGeom prst="ellipse">
            <a:avLst/>
          </a:prstGeom>
          <a:noFill/>
          <a:ln w="19050">
            <a:solidFill>
              <a:srgbClr val="BA0C2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Rectangle 16">
            <a:extLst>
              <a:ext uri="{FF2B5EF4-FFF2-40B4-BE49-F238E27FC236}">
                <a16:creationId xmlns:a16="http://schemas.microsoft.com/office/drawing/2014/main" id="{5F53551F-836C-4953-940B-C6E038B00DBE}"/>
              </a:ext>
            </a:extLst>
          </p:cNvPr>
          <p:cNvSpPr/>
          <p:nvPr/>
        </p:nvSpPr>
        <p:spPr>
          <a:xfrm>
            <a:off x="277227" y="3429000"/>
            <a:ext cx="5094495" cy="384986"/>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968AE3D-3E51-41B8-A29E-C27E2FF0391F}"/>
              </a:ext>
            </a:extLst>
          </p:cNvPr>
          <p:cNvSpPr/>
          <p:nvPr/>
        </p:nvSpPr>
        <p:spPr>
          <a:xfrm>
            <a:off x="154162" y="1070726"/>
            <a:ext cx="715965" cy="338554"/>
          </a:xfrm>
          <a:prstGeom prst="rect">
            <a:avLst/>
          </a:prstGeom>
        </p:spPr>
        <p:txBody>
          <a:bodyPr wrap="none">
            <a:spAutoFit/>
          </a:bodyPr>
          <a:lstStyle/>
          <a:p>
            <a:r>
              <a:rPr lang="nb-NO" sz="1600" b="1" dirty="0" err="1"/>
              <a:t>Well</a:t>
            </a:r>
            <a:r>
              <a:rPr lang="nb-NO" sz="1600" b="1" dirty="0"/>
              <a:t> 1</a:t>
            </a:r>
          </a:p>
        </p:txBody>
      </p:sp>
      <p:sp>
        <p:nvSpPr>
          <p:cNvPr id="23" name="Rectangle 22">
            <a:extLst>
              <a:ext uri="{FF2B5EF4-FFF2-40B4-BE49-F238E27FC236}">
                <a16:creationId xmlns:a16="http://schemas.microsoft.com/office/drawing/2014/main" id="{173555E2-C3A4-414D-8616-C7A230594640}"/>
              </a:ext>
            </a:extLst>
          </p:cNvPr>
          <p:cNvSpPr/>
          <p:nvPr/>
        </p:nvSpPr>
        <p:spPr>
          <a:xfrm>
            <a:off x="139950" y="1068733"/>
            <a:ext cx="715965" cy="338554"/>
          </a:xfrm>
          <a:prstGeom prst="rect">
            <a:avLst/>
          </a:prstGeom>
        </p:spPr>
        <p:txBody>
          <a:bodyPr wrap="none">
            <a:spAutoFit/>
          </a:bodyPr>
          <a:lstStyle/>
          <a:p>
            <a:r>
              <a:rPr lang="nb-NO" sz="1600" b="1" dirty="0" err="1"/>
              <a:t>Well</a:t>
            </a:r>
            <a:r>
              <a:rPr lang="nb-NO" sz="1600" b="1" dirty="0"/>
              <a:t> 3</a:t>
            </a:r>
          </a:p>
        </p:txBody>
      </p:sp>
      <p:sp>
        <p:nvSpPr>
          <p:cNvPr id="27" name="Rectangle 26">
            <a:extLst>
              <a:ext uri="{FF2B5EF4-FFF2-40B4-BE49-F238E27FC236}">
                <a16:creationId xmlns:a16="http://schemas.microsoft.com/office/drawing/2014/main" id="{F0369ED0-32B6-45BD-83D2-CABA5225A7D4}"/>
              </a:ext>
            </a:extLst>
          </p:cNvPr>
          <p:cNvSpPr/>
          <p:nvPr/>
        </p:nvSpPr>
        <p:spPr>
          <a:xfrm>
            <a:off x="6064488" y="1014845"/>
            <a:ext cx="5859949" cy="584775"/>
          </a:xfrm>
          <a:prstGeom prst="rect">
            <a:avLst/>
          </a:prstGeom>
        </p:spPr>
        <p:txBody>
          <a:bodyPr wrap="square">
            <a:spAutoFit/>
          </a:bodyPr>
          <a:lstStyle/>
          <a:p>
            <a:r>
              <a:rPr lang="nb-NO" sz="1600" dirty="0"/>
              <a:t>C1/C3 ratio PVT samples –  Breidablikk data </a:t>
            </a:r>
            <a:r>
              <a:rPr lang="nb-NO" sz="1600" dirty="0" err="1"/>
              <a:t>points</a:t>
            </a:r>
            <a:r>
              <a:rPr lang="nb-NO" sz="1600" dirty="0"/>
              <a:t> </a:t>
            </a:r>
            <a:r>
              <a:rPr lang="nb-NO" sz="1600" dirty="0" err="1"/>
              <a:t>exploration</a:t>
            </a:r>
            <a:r>
              <a:rPr lang="nb-NO" sz="1600" dirty="0"/>
              <a:t> and </a:t>
            </a:r>
            <a:r>
              <a:rPr lang="nb-NO" sz="1600" dirty="0" err="1"/>
              <a:t>prod</a:t>
            </a:r>
            <a:r>
              <a:rPr lang="nb-NO" sz="1600" dirty="0"/>
              <a:t>. </a:t>
            </a:r>
            <a:r>
              <a:rPr lang="nb-NO" sz="1600" dirty="0" err="1"/>
              <a:t>plotted</a:t>
            </a:r>
            <a:r>
              <a:rPr lang="nb-NO" sz="1600" dirty="0"/>
              <a:t> </a:t>
            </a:r>
          </a:p>
        </p:txBody>
      </p:sp>
      <p:sp>
        <p:nvSpPr>
          <p:cNvPr id="28" name="Rectangle 27">
            <a:extLst>
              <a:ext uri="{FF2B5EF4-FFF2-40B4-BE49-F238E27FC236}">
                <a16:creationId xmlns:a16="http://schemas.microsoft.com/office/drawing/2014/main" id="{D27DF948-14D6-475D-9531-A6EE07F5B5FA}"/>
              </a:ext>
            </a:extLst>
          </p:cNvPr>
          <p:cNvSpPr/>
          <p:nvPr/>
        </p:nvSpPr>
        <p:spPr>
          <a:xfrm>
            <a:off x="148484" y="616112"/>
            <a:ext cx="4896853" cy="461665"/>
          </a:xfrm>
          <a:prstGeom prst="rect">
            <a:avLst/>
          </a:prstGeom>
        </p:spPr>
        <p:txBody>
          <a:bodyPr wrap="none">
            <a:spAutoFit/>
          </a:bodyPr>
          <a:lstStyle/>
          <a:p>
            <a:r>
              <a:rPr lang="nb-NO" sz="2400" b="1" dirty="0"/>
              <a:t>Standard </a:t>
            </a:r>
            <a:r>
              <a:rPr lang="nb-NO" sz="2400" b="1" dirty="0" err="1"/>
              <a:t>mud</a:t>
            </a:r>
            <a:r>
              <a:rPr lang="nb-NO" sz="2400" b="1" dirty="0"/>
              <a:t> gas – Production </a:t>
            </a:r>
            <a:r>
              <a:rPr lang="nb-NO" sz="2400" b="1" dirty="0" err="1"/>
              <a:t>wells</a:t>
            </a:r>
            <a:endParaRPr lang="nb-NO" sz="2400" b="1" dirty="0"/>
          </a:p>
        </p:txBody>
      </p:sp>
      <p:sp>
        <p:nvSpPr>
          <p:cNvPr id="29" name="TextBox 28">
            <a:extLst>
              <a:ext uri="{FF2B5EF4-FFF2-40B4-BE49-F238E27FC236}">
                <a16:creationId xmlns:a16="http://schemas.microsoft.com/office/drawing/2014/main" id="{8E0E7B61-0B0C-4FB5-99CE-174F2D65E4B1}"/>
              </a:ext>
            </a:extLst>
          </p:cNvPr>
          <p:cNvSpPr txBox="1"/>
          <p:nvPr/>
        </p:nvSpPr>
        <p:spPr>
          <a:xfrm>
            <a:off x="9224343" y="3021792"/>
            <a:ext cx="1102225" cy="307777"/>
          </a:xfrm>
          <a:prstGeom prst="rect">
            <a:avLst/>
          </a:prstGeom>
          <a:noFill/>
        </p:spPr>
        <p:txBody>
          <a:bodyPr wrap="none" rtlCol="0">
            <a:spAutoFit/>
          </a:bodyPr>
          <a:lstStyle/>
          <a:p>
            <a:r>
              <a:rPr lang="nb-NO" sz="1400" b="1" dirty="0" err="1">
                <a:solidFill>
                  <a:srgbClr val="BA0C2F"/>
                </a:solidFill>
              </a:rPr>
              <a:t>Inconclusive</a:t>
            </a:r>
            <a:endParaRPr lang="nb-NO" sz="1400" b="1" dirty="0">
              <a:solidFill>
                <a:srgbClr val="BA0C2F"/>
              </a:solidFill>
            </a:endParaRPr>
          </a:p>
        </p:txBody>
      </p:sp>
      <p:pic>
        <p:nvPicPr>
          <p:cNvPr id="2" name="Picture 1" descr="Diagram, schematic&#10;&#10;Description automatically generated">
            <a:extLst>
              <a:ext uri="{FF2B5EF4-FFF2-40B4-BE49-F238E27FC236}">
                <a16:creationId xmlns:a16="http://schemas.microsoft.com/office/drawing/2014/main" id="{77775F57-B6F3-D764-1224-6A94040C0E50}"/>
              </a:ext>
            </a:extLst>
          </p:cNvPr>
          <p:cNvPicPr>
            <a:picLocks noChangeAspect="1"/>
          </p:cNvPicPr>
          <p:nvPr/>
        </p:nvPicPr>
        <p:blipFill rotWithShape="1">
          <a:blip r:embed="rId5">
            <a:extLst>
              <a:ext uri="{28A0092B-C50C-407E-A947-70E740481C1C}">
                <a14:useLocalDpi xmlns:a14="http://schemas.microsoft.com/office/drawing/2010/main" val="0"/>
              </a:ext>
            </a:extLst>
          </a:blip>
          <a:srcRect r="102"/>
          <a:stretch/>
        </p:blipFill>
        <p:spPr>
          <a:xfrm>
            <a:off x="267562" y="1438129"/>
            <a:ext cx="5089948" cy="5007252"/>
          </a:xfrm>
          <a:prstGeom prst="rect">
            <a:avLst/>
          </a:prstGeom>
          <a:ln>
            <a:solidFill>
              <a:schemeClr val="tx1"/>
            </a:solidFill>
          </a:ln>
        </p:spPr>
      </p:pic>
      <p:sp>
        <p:nvSpPr>
          <p:cNvPr id="20" name="Rectangle 19">
            <a:extLst>
              <a:ext uri="{FF2B5EF4-FFF2-40B4-BE49-F238E27FC236}">
                <a16:creationId xmlns:a16="http://schemas.microsoft.com/office/drawing/2014/main" id="{D2C89D9D-8D24-4F2D-8D06-424BA3ADDFBF}"/>
              </a:ext>
            </a:extLst>
          </p:cNvPr>
          <p:cNvSpPr/>
          <p:nvPr/>
        </p:nvSpPr>
        <p:spPr>
          <a:xfrm>
            <a:off x="812089" y="3509291"/>
            <a:ext cx="4545420" cy="317290"/>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3F384FE-2071-4B18-A5B0-2F213B39D614}"/>
              </a:ext>
            </a:extLst>
          </p:cNvPr>
          <p:cNvSpPr/>
          <p:nvPr/>
        </p:nvSpPr>
        <p:spPr>
          <a:xfrm>
            <a:off x="812090" y="6139897"/>
            <a:ext cx="4545420" cy="296892"/>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45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2"/>
                                        </p:tgtEl>
                                      </p:cBhvr>
                                    </p:animEffect>
                                    <p:set>
                                      <p:cBhvr>
                                        <p:cTn id="24" dur="1" fill="hold">
                                          <p:stCondLst>
                                            <p:cond delay="499"/>
                                          </p:stCondLst>
                                        </p:cTn>
                                        <p:tgtEl>
                                          <p:spTgt spid="2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bg/>
                                          </p:spTgt>
                                        </p:tgtEl>
                                        <p:attrNameLst>
                                          <p:attrName>style.visibility</p:attrName>
                                        </p:attrNameLst>
                                      </p:cBhvr>
                                      <p:to>
                                        <p:strVal val="visible"/>
                                      </p:to>
                                    </p:set>
                                    <p:animEffect transition="in" filter="fade">
                                      <p:cBhvr>
                                        <p:cTn id="58" dur="500"/>
                                        <p:tgtEl>
                                          <p:spTgt spid="4">
                                            <p:bg/>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
                                            <p:txEl>
                                              <p:pRg st="0" end="0"/>
                                            </p:txEl>
                                          </p:spTgt>
                                        </p:tgtEl>
                                        <p:attrNameLst>
                                          <p:attrName>style.visibility</p:attrName>
                                        </p:attrNameLst>
                                      </p:cBhvr>
                                      <p:to>
                                        <p:strVal val="visible"/>
                                      </p:to>
                                    </p:set>
                                    <p:animEffect transition="in" filter="fade">
                                      <p:cBhvr>
                                        <p:cTn id="6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4" grpId="0" animBg="1"/>
      <p:bldP spid="17" grpId="0" animBg="1"/>
      <p:bldP spid="22" grpId="0"/>
      <p:bldP spid="22" grpId="1"/>
      <p:bldP spid="23" grpId="0"/>
      <p:bldP spid="27" grpId="0"/>
      <p:bldP spid="28" grpId="0"/>
      <p:bldP spid="29" grpId="0"/>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D8CC7-4C59-45AE-B033-2EBA8F0BE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6736" y="2844069"/>
            <a:ext cx="5186694" cy="3019741"/>
          </a:xfrm>
          <a:prstGeom prst="rect">
            <a:avLst/>
          </a:prstGeom>
          <a:noFill/>
        </p:spPr>
      </p:pic>
      <p:graphicFrame>
        <p:nvGraphicFramePr>
          <p:cNvPr id="2" name="Content Placeholder 4">
            <a:extLst>
              <a:ext uri="{FF2B5EF4-FFF2-40B4-BE49-F238E27FC236}">
                <a16:creationId xmlns:a16="http://schemas.microsoft.com/office/drawing/2014/main" id="{527EAF40-CEE6-FCEF-61AF-06BA26C8E9C0}"/>
              </a:ext>
            </a:extLst>
          </p:cNvPr>
          <p:cNvGraphicFramePr>
            <a:graphicFrameLocks/>
          </p:cNvGraphicFramePr>
          <p:nvPr>
            <p:extLst>
              <p:ext uri="{D42A27DB-BD31-4B8C-83A1-F6EECF244321}">
                <p14:modId xmlns:p14="http://schemas.microsoft.com/office/powerpoint/2010/main" val="984022438"/>
              </p:ext>
            </p:extLst>
          </p:nvPr>
        </p:nvGraphicFramePr>
        <p:xfrm>
          <a:off x="217451" y="4113028"/>
          <a:ext cx="6309569" cy="2294835"/>
        </p:xfrm>
        <a:graphic>
          <a:graphicData uri="http://schemas.openxmlformats.org/drawingml/2006/table">
            <a:tbl>
              <a:tblPr firstRow="1" bandRow="1"/>
              <a:tblGrid>
                <a:gridCol w="776733">
                  <a:extLst>
                    <a:ext uri="{9D8B030D-6E8A-4147-A177-3AD203B41FA5}">
                      <a16:colId xmlns:a16="http://schemas.microsoft.com/office/drawing/2014/main" val="20000"/>
                    </a:ext>
                  </a:extLst>
                </a:gridCol>
                <a:gridCol w="608346">
                  <a:extLst>
                    <a:ext uri="{9D8B030D-6E8A-4147-A177-3AD203B41FA5}">
                      <a16:colId xmlns:a16="http://schemas.microsoft.com/office/drawing/2014/main" val="20001"/>
                    </a:ext>
                  </a:extLst>
                </a:gridCol>
                <a:gridCol w="548033">
                  <a:extLst>
                    <a:ext uri="{9D8B030D-6E8A-4147-A177-3AD203B41FA5}">
                      <a16:colId xmlns:a16="http://schemas.microsoft.com/office/drawing/2014/main" val="20002"/>
                    </a:ext>
                  </a:extLst>
                </a:gridCol>
                <a:gridCol w="508886">
                  <a:extLst>
                    <a:ext uri="{9D8B030D-6E8A-4147-A177-3AD203B41FA5}">
                      <a16:colId xmlns:a16="http://schemas.microsoft.com/office/drawing/2014/main" val="1423929777"/>
                    </a:ext>
                  </a:extLst>
                </a:gridCol>
                <a:gridCol w="567604">
                  <a:extLst>
                    <a:ext uri="{9D8B030D-6E8A-4147-A177-3AD203B41FA5}">
                      <a16:colId xmlns:a16="http://schemas.microsoft.com/office/drawing/2014/main" val="850576105"/>
                    </a:ext>
                  </a:extLst>
                </a:gridCol>
                <a:gridCol w="646361">
                  <a:extLst>
                    <a:ext uri="{9D8B030D-6E8A-4147-A177-3AD203B41FA5}">
                      <a16:colId xmlns:a16="http://schemas.microsoft.com/office/drawing/2014/main" val="2717176352"/>
                    </a:ext>
                  </a:extLst>
                </a:gridCol>
                <a:gridCol w="836935">
                  <a:extLst>
                    <a:ext uri="{9D8B030D-6E8A-4147-A177-3AD203B41FA5}">
                      <a16:colId xmlns:a16="http://schemas.microsoft.com/office/drawing/2014/main" val="377642531"/>
                    </a:ext>
                  </a:extLst>
                </a:gridCol>
                <a:gridCol w="785588">
                  <a:extLst>
                    <a:ext uri="{9D8B030D-6E8A-4147-A177-3AD203B41FA5}">
                      <a16:colId xmlns:a16="http://schemas.microsoft.com/office/drawing/2014/main" val="2062928269"/>
                    </a:ext>
                  </a:extLst>
                </a:gridCol>
                <a:gridCol w="1031083">
                  <a:extLst>
                    <a:ext uri="{9D8B030D-6E8A-4147-A177-3AD203B41FA5}">
                      <a16:colId xmlns:a16="http://schemas.microsoft.com/office/drawing/2014/main" val="150419873"/>
                    </a:ext>
                  </a:extLst>
                </a:gridCol>
              </a:tblGrid>
              <a:tr h="719345">
                <a:tc>
                  <a:txBody>
                    <a:bodyPr/>
                    <a:lstStyle/>
                    <a:p>
                      <a:pPr algn="ctr"/>
                      <a:r>
                        <a:rPr lang="en-US" sz="1800" b="1" baseline="0" dirty="0">
                          <a:solidFill>
                            <a:schemeClr val="bg1"/>
                          </a:solidFill>
                          <a:latin typeface="Calibri" pitchFamily="34" charset="0"/>
                        </a:rPr>
                        <a:t>Well</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2</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3</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4</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5</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2</a:t>
                      </a:r>
                      <a:r>
                        <a:rPr kumimoji="0" lang="en-US" sz="1800" b="1" i="0" u="none" strike="noStrike" cap="none" normalizeH="0" baseline="0" dirty="0">
                          <a:ln>
                            <a:noFill/>
                          </a:ln>
                          <a:solidFill>
                            <a:srgbClr val="FFFFFF"/>
                          </a:solidFill>
                          <a:effectLst/>
                          <a:latin typeface="Calibri" pitchFamily="34" charset="0"/>
                        </a:rPr>
                        <a:t>/nC</a:t>
                      </a:r>
                      <a:r>
                        <a:rPr kumimoji="0" lang="en-US" sz="1800" b="1" i="0" u="none" strike="noStrike" cap="none" normalizeH="0" baseline="-25000" dirty="0">
                          <a:ln>
                            <a:noFill/>
                          </a:ln>
                          <a:solidFill>
                            <a:srgbClr val="FFFFFF"/>
                          </a:solidFill>
                          <a:effectLst/>
                          <a:latin typeface="Calibri" pitchFamily="34" charset="0"/>
                        </a:rPr>
                        <a:t>5</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Mud type</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Viscosity (cp)</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extLst>
                  <a:ext uri="{0D108BD9-81ED-4DB2-BD59-A6C34878D82A}">
                    <a16:rowId xmlns:a16="http://schemas.microsoft.com/office/drawing/2014/main" val="10000"/>
                  </a:ext>
                </a:extLst>
              </a:tr>
              <a:tr h="390567">
                <a:tc>
                  <a:txBody>
                    <a:bodyPr/>
                    <a:lstStyle/>
                    <a:p>
                      <a:pPr algn="ctr"/>
                      <a:r>
                        <a:rPr lang="en-US" sz="1600" b="1" dirty="0">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89.0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nb-NO" sz="1600" b="1" kern="1200" dirty="0">
                          <a:solidFill>
                            <a:schemeClr val="tx1"/>
                          </a:solidFill>
                          <a:latin typeface="Calibri" pitchFamily="34" charset="0"/>
                          <a:ea typeface="+mn-ea"/>
                          <a:cs typeface="+mn-cs"/>
                        </a:rPr>
                        <a:t>45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4.0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390567">
                <a:tc>
                  <a:txBody>
                    <a:bodyPr/>
                    <a:lstStyle/>
                    <a:p>
                      <a:pPr algn="ctr"/>
                      <a:r>
                        <a:rPr lang="en-US" sz="1600" b="1" dirty="0">
                          <a:latin typeface="Calibri" pitchFamily="34" charset="0"/>
                        </a:rPr>
                        <a:t>2</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86.3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1.4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1.8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nb-NO" sz="1600" b="1" kern="1200" dirty="0">
                          <a:solidFill>
                            <a:schemeClr val="tx1"/>
                          </a:solidFill>
                          <a:latin typeface="Calibri" pitchFamily="34" charset="0"/>
                          <a:ea typeface="+mn-ea"/>
                          <a:cs typeface="+mn-cs"/>
                        </a:rPr>
                        <a:t>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8.1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398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3</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89.4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2.6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nb-NO" sz="1600" b="1" kern="1200" dirty="0">
                          <a:solidFill>
                            <a:schemeClr val="tx1"/>
                          </a:solidFill>
                          <a:latin typeface="Calibri" pitchFamily="34" charset="0"/>
                          <a:ea typeface="+mn-ea"/>
                          <a:cs typeface="+mn-cs"/>
                        </a:rPr>
                        <a:t>41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4</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85.6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5.9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4.3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nb-NO" sz="1600" b="1" kern="1200" dirty="0">
                          <a:solidFill>
                            <a:schemeClr val="tx1"/>
                          </a:solidFill>
                          <a:latin typeface="Calibri" pitchFamily="34" charset="0"/>
                          <a:ea typeface="+mn-ea"/>
                          <a:cs typeface="+mn-cs"/>
                        </a:rPr>
                        <a:t>19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4"/>
                  </a:ext>
                </a:extLst>
              </a:tr>
            </a:tbl>
          </a:graphicData>
        </a:graphic>
      </p:graphicFrame>
      <p:sp>
        <p:nvSpPr>
          <p:cNvPr id="3" name="Title 2">
            <a:extLst>
              <a:ext uri="{FF2B5EF4-FFF2-40B4-BE49-F238E27FC236}">
                <a16:creationId xmlns:a16="http://schemas.microsoft.com/office/drawing/2014/main" id="{76906845-412B-4646-8BF8-801F9A0C08C7}"/>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mud</a:t>
            </a:r>
            <a:r>
              <a:rPr lang="nb-NO" sz="3600" b="1" dirty="0"/>
              <a:t> gas logging </a:t>
            </a:r>
            <a:endParaRPr lang="nb-NO" sz="3600" dirty="0"/>
          </a:p>
        </p:txBody>
      </p:sp>
      <p:sp>
        <p:nvSpPr>
          <p:cNvPr id="4" name="Content Placeholder 3">
            <a:extLst>
              <a:ext uri="{FF2B5EF4-FFF2-40B4-BE49-F238E27FC236}">
                <a16:creationId xmlns:a16="http://schemas.microsoft.com/office/drawing/2014/main" id="{000B678A-4352-41F8-B670-34C71F6F7FE1}"/>
              </a:ext>
            </a:extLst>
          </p:cNvPr>
          <p:cNvSpPr>
            <a:spLocks noGrp="1"/>
          </p:cNvSpPr>
          <p:nvPr>
            <p:ph sz="quarter" idx="10"/>
          </p:nvPr>
        </p:nvSpPr>
        <p:spPr>
          <a:xfrm>
            <a:off x="133315" y="694593"/>
            <a:ext cx="5909943" cy="2804051"/>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nb-NO" sz="2000" b="1" dirty="0">
                <a:solidFill>
                  <a:schemeClr val="tx1"/>
                </a:solidFill>
              </a:rPr>
              <a:t>Advanced </a:t>
            </a:r>
            <a:r>
              <a:rPr lang="nb-NO" sz="2000" b="1" dirty="0" err="1">
                <a:solidFill>
                  <a:schemeClr val="tx1"/>
                </a:solidFill>
              </a:rPr>
              <a:t>mud</a:t>
            </a:r>
            <a:r>
              <a:rPr lang="nb-NO" sz="2000" b="1" dirty="0">
                <a:solidFill>
                  <a:schemeClr val="tx1"/>
                </a:solidFill>
              </a:rPr>
              <a:t> gas</a:t>
            </a:r>
          </a:p>
          <a:p>
            <a:pPr marL="452438" indent="-368300">
              <a:lnSpc>
                <a:spcPct val="110000"/>
              </a:lnSpc>
              <a:buFont typeface="Wingdings" panose="05000000000000000000" pitchFamily="2" charset="2"/>
              <a:buChar char="Ø"/>
            </a:pPr>
            <a:r>
              <a:rPr lang="nb-NO" sz="2000" dirty="0">
                <a:solidFill>
                  <a:schemeClr val="tx1"/>
                </a:solidFill>
              </a:rPr>
              <a:t>OBM drilling system</a:t>
            </a:r>
          </a:p>
          <a:p>
            <a:pPr marL="452438" indent="-368300">
              <a:lnSpc>
                <a:spcPct val="110000"/>
              </a:lnSpc>
              <a:buFont typeface="Wingdings" panose="05000000000000000000" pitchFamily="2" charset="2"/>
              <a:buChar char="Ø"/>
            </a:pPr>
            <a:r>
              <a:rPr lang="nb-NO" sz="2000" dirty="0" err="1"/>
              <a:t>Degasser</a:t>
            </a:r>
            <a:r>
              <a:rPr lang="nb-NO" sz="2000" dirty="0"/>
              <a:t> Temp. </a:t>
            </a:r>
            <a:r>
              <a:rPr lang="nb-NO" sz="2000" dirty="0" err="1"/>
              <a:t>conditions</a:t>
            </a:r>
            <a:r>
              <a:rPr lang="nb-NO" sz="2000" dirty="0"/>
              <a:t>: </a:t>
            </a:r>
            <a:r>
              <a:rPr lang="nb-NO" sz="2000" dirty="0" err="1"/>
              <a:t>Controlled</a:t>
            </a:r>
            <a:r>
              <a:rPr lang="nb-NO" sz="2000" dirty="0"/>
              <a:t>, ~ 90 °C</a:t>
            </a:r>
            <a:endParaRPr lang="nb-NO" sz="2000" dirty="0">
              <a:solidFill>
                <a:schemeClr val="tx1"/>
              </a:solidFill>
            </a:endParaRPr>
          </a:p>
          <a:p>
            <a:pPr marL="452438" indent="-368300">
              <a:lnSpc>
                <a:spcPct val="110000"/>
              </a:lnSpc>
              <a:buFont typeface="Wingdings" panose="05000000000000000000" pitchFamily="2" charset="2"/>
              <a:buChar char="Ø"/>
            </a:pPr>
            <a:r>
              <a:rPr lang="nb-NO" sz="2000" dirty="0">
                <a:solidFill>
                  <a:schemeClr val="tx1"/>
                </a:solidFill>
              </a:rPr>
              <a:t>C</a:t>
            </a:r>
            <a:r>
              <a:rPr lang="nb-NO" sz="2000" baseline="-25000" dirty="0">
                <a:solidFill>
                  <a:schemeClr val="tx1"/>
                </a:solidFill>
              </a:rPr>
              <a:t>1</a:t>
            </a:r>
            <a:r>
              <a:rPr lang="nb-NO" sz="2000" dirty="0">
                <a:solidFill>
                  <a:schemeClr val="tx1"/>
                </a:solidFill>
              </a:rPr>
              <a:t> to C</a:t>
            </a:r>
            <a:r>
              <a:rPr lang="nb-NO" sz="2000" baseline="-25000" dirty="0">
                <a:solidFill>
                  <a:schemeClr val="tx1"/>
                </a:solidFill>
              </a:rPr>
              <a:t>5</a:t>
            </a:r>
            <a:r>
              <a:rPr lang="nb-NO" sz="2000" dirty="0">
                <a:solidFill>
                  <a:schemeClr val="tx1"/>
                </a:solidFill>
              </a:rPr>
              <a:t> </a:t>
            </a:r>
            <a:r>
              <a:rPr lang="nb-NO" sz="2000" dirty="0" err="1">
                <a:solidFill>
                  <a:schemeClr val="tx1"/>
                </a:solidFill>
              </a:rPr>
              <a:t>components</a:t>
            </a:r>
            <a:endParaRPr lang="nb-NO" sz="2000" dirty="0"/>
          </a:p>
          <a:p>
            <a:pPr marL="452438" indent="-368300">
              <a:lnSpc>
                <a:spcPct val="110000"/>
              </a:lnSpc>
              <a:buFont typeface="Wingdings" panose="05000000000000000000" pitchFamily="2" charset="2"/>
              <a:buChar char="Ø"/>
            </a:pPr>
            <a:r>
              <a:rPr lang="nb-NO" sz="2000" dirty="0" err="1"/>
              <a:t>Qualitative</a:t>
            </a:r>
            <a:r>
              <a:rPr lang="nb-NO" sz="2000" dirty="0"/>
              <a:t> </a:t>
            </a:r>
            <a:r>
              <a:rPr lang="nb-NO" sz="2000" dirty="0" err="1"/>
              <a:t>indicator</a:t>
            </a:r>
            <a:r>
              <a:rPr lang="nb-NO" sz="2000" dirty="0"/>
              <a:t> </a:t>
            </a:r>
            <a:r>
              <a:rPr lang="nb-NO" sz="2000" dirty="0" err="1"/>
              <a:t>of</a:t>
            </a:r>
            <a:r>
              <a:rPr lang="nb-NO" sz="2000" dirty="0"/>
              <a:t> </a:t>
            </a:r>
            <a:r>
              <a:rPr lang="nb-NO" sz="2000" dirty="0" err="1"/>
              <a:t>reservoir</a:t>
            </a:r>
            <a:r>
              <a:rPr lang="nb-NO" sz="2000" dirty="0"/>
              <a:t> fluid </a:t>
            </a:r>
            <a:r>
              <a:rPr lang="nb-NO" sz="2000" dirty="0" err="1"/>
              <a:t>Viscosity</a:t>
            </a:r>
            <a:r>
              <a:rPr lang="nb-NO" sz="2000" dirty="0"/>
              <a:t> from PVT database: C</a:t>
            </a:r>
            <a:r>
              <a:rPr lang="nb-NO" sz="2000" baseline="-25000" dirty="0"/>
              <a:t>2</a:t>
            </a:r>
            <a:r>
              <a:rPr lang="nb-NO" sz="2000" dirty="0"/>
              <a:t>/nC</a:t>
            </a:r>
            <a:r>
              <a:rPr lang="nb-NO" sz="2000" baseline="-25000" dirty="0"/>
              <a:t>5</a:t>
            </a:r>
            <a:r>
              <a:rPr lang="nb-NO" sz="2000" dirty="0"/>
              <a:t> ratio</a:t>
            </a:r>
          </a:p>
          <a:p>
            <a:pPr marL="0" indent="0">
              <a:buNone/>
            </a:pPr>
            <a:endParaRPr lang="nb-NO" sz="2000" dirty="0">
              <a:solidFill>
                <a:schemeClr val="tx1"/>
              </a:solidFill>
            </a:endParaRPr>
          </a:p>
          <a:p>
            <a:pPr marL="0" indent="0">
              <a:buNone/>
            </a:pPr>
            <a:endParaRPr lang="nb-NO" sz="2000" dirty="0">
              <a:solidFill>
                <a:schemeClr val="tx1"/>
              </a:solidFill>
            </a:endParaRPr>
          </a:p>
        </p:txBody>
      </p:sp>
      <p:grpSp>
        <p:nvGrpSpPr>
          <p:cNvPr id="10" name="Group 9">
            <a:extLst>
              <a:ext uri="{FF2B5EF4-FFF2-40B4-BE49-F238E27FC236}">
                <a16:creationId xmlns:a16="http://schemas.microsoft.com/office/drawing/2014/main" id="{C422C4B5-F8DA-4213-B4A3-244A90B91890}"/>
              </a:ext>
            </a:extLst>
          </p:cNvPr>
          <p:cNvGrpSpPr/>
          <p:nvPr/>
        </p:nvGrpSpPr>
        <p:grpSpPr>
          <a:xfrm>
            <a:off x="9566337" y="2942760"/>
            <a:ext cx="2461652" cy="2485488"/>
            <a:chOff x="8858978" y="859809"/>
            <a:chExt cx="2461652" cy="2485488"/>
          </a:xfrm>
        </p:grpSpPr>
        <p:sp>
          <p:nvSpPr>
            <p:cNvPr id="6" name="Rectangle 5">
              <a:extLst>
                <a:ext uri="{FF2B5EF4-FFF2-40B4-BE49-F238E27FC236}">
                  <a16:creationId xmlns:a16="http://schemas.microsoft.com/office/drawing/2014/main" id="{DE7091F6-ABA5-466C-9E17-72B394EFF937}"/>
                </a:ext>
              </a:extLst>
            </p:cNvPr>
            <p:cNvSpPr/>
            <p:nvPr/>
          </p:nvSpPr>
          <p:spPr>
            <a:xfrm>
              <a:off x="8858978" y="859809"/>
              <a:ext cx="255764" cy="2485488"/>
            </a:xfrm>
            <a:prstGeom prst="rect">
              <a:avLst/>
            </a:prstGeom>
            <a:noFill/>
            <a:ln w="28575">
              <a:solidFill>
                <a:srgbClr val="BA0C2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extBox 6">
              <a:extLst>
                <a:ext uri="{FF2B5EF4-FFF2-40B4-BE49-F238E27FC236}">
                  <a16:creationId xmlns:a16="http://schemas.microsoft.com/office/drawing/2014/main" id="{88556F09-FE6A-48B8-922D-81B291C7B58A}"/>
                </a:ext>
              </a:extLst>
            </p:cNvPr>
            <p:cNvSpPr txBox="1"/>
            <p:nvPr/>
          </p:nvSpPr>
          <p:spPr>
            <a:xfrm>
              <a:off x="9213194" y="1941718"/>
              <a:ext cx="2107436" cy="276999"/>
            </a:xfrm>
            <a:prstGeom prst="rect">
              <a:avLst/>
            </a:prstGeom>
            <a:noFill/>
          </p:spPr>
          <p:txBody>
            <a:bodyPr wrap="none" rtlCol="0">
              <a:spAutoFit/>
            </a:bodyPr>
            <a:lstStyle/>
            <a:p>
              <a:r>
                <a:rPr lang="nb-NO" sz="1200" b="1" dirty="0">
                  <a:solidFill>
                    <a:srgbClr val="BA0C2F"/>
                  </a:solidFill>
                </a:rPr>
                <a:t>Preliminary </a:t>
              </a:r>
              <a:r>
                <a:rPr lang="nb-NO" sz="1200" b="1" dirty="0" err="1">
                  <a:solidFill>
                    <a:srgbClr val="BA0C2F"/>
                  </a:solidFill>
                </a:rPr>
                <a:t>threshold</a:t>
              </a:r>
              <a:r>
                <a:rPr lang="nb-NO" sz="1200" b="1" dirty="0">
                  <a:solidFill>
                    <a:srgbClr val="BA0C2F"/>
                  </a:solidFill>
                </a:rPr>
                <a:t> = 40</a:t>
              </a:r>
            </a:p>
          </p:txBody>
        </p:sp>
      </p:grpSp>
      <p:grpSp>
        <p:nvGrpSpPr>
          <p:cNvPr id="22" name="Group 21">
            <a:extLst>
              <a:ext uri="{FF2B5EF4-FFF2-40B4-BE49-F238E27FC236}">
                <a16:creationId xmlns:a16="http://schemas.microsoft.com/office/drawing/2014/main" id="{3C73B65F-BCED-4CCC-ADBE-310E3427B04E}"/>
              </a:ext>
            </a:extLst>
          </p:cNvPr>
          <p:cNvGrpSpPr/>
          <p:nvPr/>
        </p:nvGrpSpPr>
        <p:grpSpPr>
          <a:xfrm>
            <a:off x="6272974" y="1036273"/>
            <a:ext cx="1568506" cy="1824843"/>
            <a:chOff x="880293" y="3947081"/>
            <a:chExt cx="1568506" cy="1824843"/>
          </a:xfrm>
        </p:grpSpPr>
        <p:grpSp>
          <p:nvGrpSpPr>
            <p:cNvPr id="16" name="Group 15">
              <a:extLst>
                <a:ext uri="{FF2B5EF4-FFF2-40B4-BE49-F238E27FC236}">
                  <a16:creationId xmlns:a16="http://schemas.microsoft.com/office/drawing/2014/main" id="{C8357CF1-384D-4008-96FA-716860FADADE}"/>
                </a:ext>
              </a:extLst>
            </p:cNvPr>
            <p:cNvGrpSpPr/>
            <p:nvPr/>
          </p:nvGrpSpPr>
          <p:grpSpPr>
            <a:xfrm>
              <a:off x="1177831" y="3947081"/>
              <a:ext cx="973431" cy="1187398"/>
              <a:chOff x="632171" y="4575154"/>
              <a:chExt cx="678426" cy="911874"/>
            </a:xfrm>
          </p:grpSpPr>
          <p:sp>
            <p:nvSpPr>
              <p:cNvPr id="17" name="Flowchart: Magnetic Disk 16">
                <a:extLst>
                  <a:ext uri="{FF2B5EF4-FFF2-40B4-BE49-F238E27FC236}">
                    <a16:creationId xmlns:a16="http://schemas.microsoft.com/office/drawing/2014/main" id="{83CC0475-1747-42BC-8ABC-4CADA3DA6734}"/>
                  </a:ext>
                </a:extLst>
              </p:cNvPr>
              <p:cNvSpPr/>
              <p:nvPr/>
            </p:nvSpPr>
            <p:spPr>
              <a:xfrm>
                <a:off x="632171" y="5186380"/>
                <a:ext cx="678426" cy="300648"/>
              </a:xfrm>
              <a:prstGeom prst="flowChartMagneticDisk">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8" name="Flowchart: Magnetic Disk 17">
                <a:extLst>
                  <a:ext uri="{FF2B5EF4-FFF2-40B4-BE49-F238E27FC236}">
                    <a16:creationId xmlns:a16="http://schemas.microsoft.com/office/drawing/2014/main" id="{33E68558-B410-4953-85A4-1791805E0DE9}"/>
                  </a:ext>
                </a:extLst>
              </p:cNvPr>
              <p:cNvSpPr/>
              <p:nvPr/>
            </p:nvSpPr>
            <p:spPr>
              <a:xfrm>
                <a:off x="632171" y="4981707"/>
                <a:ext cx="678426" cy="300648"/>
              </a:xfrm>
              <a:prstGeom prst="flowChartMagneticDisk">
                <a:avLst/>
              </a:prstGeom>
              <a:solidFill>
                <a:schemeClr val="tx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19" name="Flowchart: Magnetic Disk 18">
                <a:extLst>
                  <a:ext uri="{FF2B5EF4-FFF2-40B4-BE49-F238E27FC236}">
                    <a16:creationId xmlns:a16="http://schemas.microsoft.com/office/drawing/2014/main" id="{ECE84E0F-E002-472A-B73E-565E6A85E4A9}"/>
                  </a:ext>
                </a:extLst>
              </p:cNvPr>
              <p:cNvSpPr/>
              <p:nvPr/>
            </p:nvSpPr>
            <p:spPr>
              <a:xfrm>
                <a:off x="632171" y="4769896"/>
                <a:ext cx="678426" cy="300648"/>
              </a:xfrm>
              <a:prstGeom prst="flowChartMagneticDisk">
                <a:avLst/>
              </a:prstGeom>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sp>
            <p:nvSpPr>
              <p:cNvPr id="20" name="Flowchart: Magnetic Disk 19">
                <a:extLst>
                  <a:ext uri="{FF2B5EF4-FFF2-40B4-BE49-F238E27FC236}">
                    <a16:creationId xmlns:a16="http://schemas.microsoft.com/office/drawing/2014/main" id="{48C0DCF4-CBAB-4AC5-AA35-A48559C213CA}"/>
                  </a:ext>
                </a:extLst>
              </p:cNvPr>
              <p:cNvSpPr/>
              <p:nvPr/>
            </p:nvSpPr>
            <p:spPr>
              <a:xfrm>
                <a:off x="632171" y="4575154"/>
                <a:ext cx="678426" cy="300648"/>
              </a:xfrm>
              <a:prstGeom prst="flowChartMagneticDisk">
                <a:avLst/>
              </a:prstGeom>
              <a:solidFill>
                <a:schemeClr val="tx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b-NO"/>
              </a:p>
            </p:txBody>
          </p:sp>
        </p:grpSp>
        <p:sp>
          <p:nvSpPr>
            <p:cNvPr id="21" name="TextBox 20">
              <a:extLst>
                <a:ext uri="{FF2B5EF4-FFF2-40B4-BE49-F238E27FC236}">
                  <a16:creationId xmlns:a16="http://schemas.microsoft.com/office/drawing/2014/main" id="{8159D40A-2DAF-4D0F-BB94-DF8E7FF49C15}"/>
                </a:ext>
              </a:extLst>
            </p:cNvPr>
            <p:cNvSpPr txBox="1"/>
            <p:nvPr/>
          </p:nvSpPr>
          <p:spPr>
            <a:xfrm>
              <a:off x="880293" y="5248704"/>
              <a:ext cx="1568506" cy="523220"/>
            </a:xfrm>
            <a:prstGeom prst="rect">
              <a:avLst/>
            </a:prstGeom>
            <a:noFill/>
          </p:spPr>
          <p:txBody>
            <a:bodyPr wrap="none" rtlCol="0">
              <a:spAutoFit/>
            </a:bodyPr>
            <a:lstStyle/>
            <a:p>
              <a:pPr algn="ctr"/>
              <a:r>
                <a:rPr lang="nb-NO" sz="1400" b="1" dirty="0"/>
                <a:t>PVT database</a:t>
              </a:r>
            </a:p>
            <a:p>
              <a:pPr algn="ctr"/>
              <a:r>
                <a:rPr lang="nb-NO" sz="1400" b="1" dirty="0"/>
                <a:t>Grane-Breidablikk </a:t>
              </a:r>
            </a:p>
          </p:txBody>
        </p:sp>
      </p:grpSp>
      <p:grpSp>
        <p:nvGrpSpPr>
          <p:cNvPr id="39" name="Group 38">
            <a:extLst>
              <a:ext uri="{FF2B5EF4-FFF2-40B4-BE49-F238E27FC236}">
                <a16:creationId xmlns:a16="http://schemas.microsoft.com/office/drawing/2014/main" id="{25B26160-93D2-458E-88B9-5EAB7D8676DC}"/>
              </a:ext>
            </a:extLst>
          </p:cNvPr>
          <p:cNvGrpSpPr/>
          <p:nvPr/>
        </p:nvGrpSpPr>
        <p:grpSpPr>
          <a:xfrm>
            <a:off x="10080719" y="1289857"/>
            <a:ext cx="2096840" cy="1258373"/>
            <a:chOff x="9052783" y="4200665"/>
            <a:chExt cx="2096840" cy="1258373"/>
          </a:xfrm>
        </p:grpSpPr>
        <p:sp>
          <p:nvSpPr>
            <p:cNvPr id="35" name="Block Arc 34">
              <a:extLst>
                <a:ext uri="{FF2B5EF4-FFF2-40B4-BE49-F238E27FC236}">
                  <a16:creationId xmlns:a16="http://schemas.microsoft.com/office/drawing/2014/main" id="{5E8C3AC4-CF17-44C4-8577-E737D1E9911C}"/>
                </a:ext>
              </a:extLst>
            </p:cNvPr>
            <p:cNvSpPr/>
            <p:nvPr/>
          </p:nvSpPr>
          <p:spPr>
            <a:xfrm>
              <a:off x="9428721" y="4200665"/>
              <a:ext cx="1375233" cy="1258373"/>
            </a:xfrm>
            <a:prstGeom prst="blockArc">
              <a:avLst/>
            </a:prstGeom>
            <a:gradFill flip="none" rotWithShape="1">
              <a:gsLst>
                <a:gs pos="51000">
                  <a:srgbClr val="385723"/>
                </a:gs>
                <a:gs pos="48000">
                  <a:srgbClr val="FF3300"/>
                </a:gs>
                <a:gs pos="99000">
                  <a:srgbClr val="385723"/>
                </a:gs>
                <a:gs pos="0">
                  <a:srgbClr val="FF3300"/>
                </a:gs>
              </a:gsLst>
              <a:lin ang="10800000" scaled="0"/>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36" name="Isosceles Triangle 35">
              <a:extLst>
                <a:ext uri="{FF2B5EF4-FFF2-40B4-BE49-F238E27FC236}">
                  <a16:creationId xmlns:a16="http://schemas.microsoft.com/office/drawing/2014/main" id="{7B0ED8C9-9E92-4727-9487-A7E0E0FD65AE}"/>
                </a:ext>
              </a:extLst>
            </p:cNvPr>
            <p:cNvSpPr/>
            <p:nvPr/>
          </p:nvSpPr>
          <p:spPr>
            <a:xfrm rot="19616998">
              <a:off x="10017876" y="4472154"/>
              <a:ext cx="45719" cy="36202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TextBox 36">
              <a:extLst>
                <a:ext uri="{FF2B5EF4-FFF2-40B4-BE49-F238E27FC236}">
                  <a16:creationId xmlns:a16="http://schemas.microsoft.com/office/drawing/2014/main" id="{A1A5A61A-4326-4F13-BDE9-634CDFA3810C}"/>
                </a:ext>
              </a:extLst>
            </p:cNvPr>
            <p:cNvSpPr txBox="1"/>
            <p:nvPr/>
          </p:nvSpPr>
          <p:spPr>
            <a:xfrm>
              <a:off x="9052783" y="4860630"/>
              <a:ext cx="1029449" cy="415498"/>
            </a:xfrm>
            <a:prstGeom prst="rect">
              <a:avLst/>
            </a:prstGeom>
            <a:noFill/>
          </p:spPr>
          <p:txBody>
            <a:bodyPr wrap="none" rtlCol="0">
              <a:spAutoFit/>
            </a:bodyPr>
            <a:lstStyle/>
            <a:p>
              <a:pPr algn="ctr"/>
              <a:r>
                <a:rPr lang="nb-NO" sz="1050" b="1" dirty="0"/>
                <a:t>High </a:t>
              </a:r>
              <a:r>
                <a:rPr lang="nb-NO" sz="1050" b="1" dirty="0" err="1"/>
                <a:t>Viscosity</a:t>
              </a:r>
              <a:endParaRPr lang="nb-NO" sz="1050" b="1" dirty="0"/>
            </a:p>
            <a:p>
              <a:pPr algn="ctr"/>
              <a:r>
                <a:rPr lang="nb-NO" sz="1050" b="1" dirty="0"/>
                <a:t>Region &gt; 6.5 </a:t>
              </a:r>
              <a:r>
                <a:rPr lang="nb-NO" sz="1050" b="1" dirty="0" err="1"/>
                <a:t>cP</a:t>
              </a:r>
              <a:endParaRPr lang="nb-NO" sz="1050" b="1" dirty="0"/>
            </a:p>
          </p:txBody>
        </p:sp>
        <p:sp>
          <p:nvSpPr>
            <p:cNvPr id="38" name="TextBox 37">
              <a:extLst>
                <a:ext uri="{FF2B5EF4-FFF2-40B4-BE49-F238E27FC236}">
                  <a16:creationId xmlns:a16="http://schemas.microsoft.com/office/drawing/2014/main" id="{6260BBF6-2D91-45F6-B54C-C55244799830}"/>
                </a:ext>
              </a:extLst>
            </p:cNvPr>
            <p:cNvSpPr txBox="1"/>
            <p:nvPr/>
          </p:nvSpPr>
          <p:spPr>
            <a:xfrm>
              <a:off x="10120174" y="4892931"/>
              <a:ext cx="1029449" cy="415498"/>
            </a:xfrm>
            <a:prstGeom prst="rect">
              <a:avLst/>
            </a:prstGeom>
            <a:noFill/>
          </p:spPr>
          <p:txBody>
            <a:bodyPr wrap="none" rtlCol="0">
              <a:spAutoFit/>
            </a:bodyPr>
            <a:lstStyle/>
            <a:p>
              <a:pPr algn="ctr"/>
              <a:r>
                <a:rPr lang="nb-NO" sz="1050" b="1" dirty="0" err="1"/>
                <a:t>Low</a:t>
              </a:r>
              <a:r>
                <a:rPr lang="nb-NO" sz="1050" b="1" dirty="0"/>
                <a:t> </a:t>
              </a:r>
              <a:r>
                <a:rPr lang="nb-NO" sz="1050" b="1" dirty="0" err="1"/>
                <a:t>Viscosity</a:t>
              </a:r>
              <a:endParaRPr lang="nb-NO" sz="1050" b="1" dirty="0"/>
            </a:p>
            <a:p>
              <a:pPr algn="ctr"/>
              <a:r>
                <a:rPr lang="nb-NO" sz="1050" b="1" dirty="0"/>
                <a:t>Region &lt; 6.5 </a:t>
              </a:r>
              <a:r>
                <a:rPr lang="nb-NO" sz="1050" b="1" dirty="0" err="1"/>
                <a:t>cP</a:t>
              </a:r>
              <a:endParaRPr lang="nb-NO" sz="1050" b="1" dirty="0"/>
            </a:p>
          </p:txBody>
        </p:sp>
      </p:grpSp>
      <p:grpSp>
        <p:nvGrpSpPr>
          <p:cNvPr id="41" name="Group 40">
            <a:extLst>
              <a:ext uri="{FF2B5EF4-FFF2-40B4-BE49-F238E27FC236}">
                <a16:creationId xmlns:a16="http://schemas.microsoft.com/office/drawing/2014/main" id="{12243A2F-BF6F-4929-A87C-A8CEC39D10F9}"/>
              </a:ext>
            </a:extLst>
          </p:cNvPr>
          <p:cNvGrpSpPr/>
          <p:nvPr/>
        </p:nvGrpSpPr>
        <p:grpSpPr>
          <a:xfrm>
            <a:off x="8239780" y="1222554"/>
            <a:ext cx="1458641" cy="1009775"/>
            <a:chOff x="8518746" y="1831092"/>
            <a:chExt cx="1752600" cy="1657350"/>
          </a:xfrm>
          <a:solidFill>
            <a:schemeClr val="bg1">
              <a:lumMod val="65000"/>
            </a:schemeClr>
          </a:solidFill>
        </p:grpSpPr>
        <p:sp>
          <p:nvSpPr>
            <p:cNvPr id="42" name="Flowchart: Alternate Process 41">
              <a:extLst>
                <a:ext uri="{FF2B5EF4-FFF2-40B4-BE49-F238E27FC236}">
                  <a16:creationId xmlns:a16="http://schemas.microsoft.com/office/drawing/2014/main" id="{1DC5A4B4-3A7E-48DD-85CF-742D585DEEE8}"/>
                </a:ext>
              </a:extLst>
            </p:cNvPr>
            <p:cNvSpPr/>
            <p:nvPr/>
          </p:nvSpPr>
          <p:spPr>
            <a:xfrm>
              <a:off x="8518746" y="1831092"/>
              <a:ext cx="1752600" cy="1657350"/>
            </a:xfrm>
            <a:prstGeom prst="flowChartAlternateProcess">
              <a:avLst/>
            </a:prstGeom>
            <a:grpFill/>
            <a:ln>
              <a:solidFill>
                <a:srgbClr val="3366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US" sz="1300" dirty="0"/>
            </a:p>
            <a:p>
              <a:endParaRPr lang="en-US" sz="1300" dirty="0"/>
            </a:p>
            <a:p>
              <a:endParaRPr lang="en-US" sz="1300" dirty="0"/>
            </a:p>
            <a:p>
              <a:pPr marL="84138" algn="ctr"/>
              <a:endParaRPr lang="nb-NO" sz="1300" b="1" dirty="0">
                <a:solidFill>
                  <a:schemeClr val="tx1"/>
                </a:solidFill>
              </a:endParaRPr>
            </a:p>
            <a:p>
              <a:pPr marL="84138" algn="ctr"/>
              <a:r>
                <a:rPr lang="nb-NO" sz="1300" b="1" dirty="0">
                  <a:solidFill>
                    <a:schemeClr val="tx1"/>
                  </a:solidFill>
                </a:rPr>
                <a:t>C</a:t>
              </a:r>
              <a:r>
                <a:rPr lang="nb-NO" sz="1300" b="1" baseline="-25000" dirty="0">
                  <a:solidFill>
                    <a:schemeClr val="tx1"/>
                  </a:solidFill>
                </a:rPr>
                <a:t>2</a:t>
              </a:r>
              <a:r>
                <a:rPr lang="nb-NO" sz="1300" b="1" dirty="0">
                  <a:solidFill>
                    <a:schemeClr val="tx1"/>
                  </a:solidFill>
                </a:rPr>
                <a:t>/nC</a:t>
              </a:r>
              <a:r>
                <a:rPr lang="nb-NO" sz="1300" b="1" baseline="-25000" dirty="0">
                  <a:solidFill>
                    <a:schemeClr val="tx1"/>
                  </a:solidFill>
                </a:rPr>
                <a:t>5 </a:t>
              </a:r>
              <a:r>
                <a:rPr lang="nb-NO" sz="1300" b="1" dirty="0">
                  <a:solidFill>
                    <a:schemeClr val="tx1"/>
                  </a:solidFill>
                </a:rPr>
                <a:t>ratio</a:t>
              </a:r>
            </a:p>
            <a:p>
              <a:endParaRPr lang="nb-NO" sz="1300" dirty="0"/>
            </a:p>
          </p:txBody>
        </p:sp>
        <p:sp>
          <p:nvSpPr>
            <p:cNvPr id="43" name="Flowchart: Process 42">
              <a:extLst>
                <a:ext uri="{FF2B5EF4-FFF2-40B4-BE49-F238E27FC236}">
                  <a16:creationId xmlns:a16="http://schemas.microsoft.com/office/drawing/2014/main" id="{B4038631-66E7-4863-8E30-15D0A6872A9E}"/>
                </a:ext>
              </a:extLst>
            </p:cNvPr>
            <p:cNvSpPr/>
            <p:nvPr/>
          </p:nvSpPr>
          <p:spPr>
            <a:xfrm>
              <a:off x="8534400" y="2059767"/>
              <a:ext cx="1736946" cy="718922"/>
            </a:xfrm>
            <a:prstGeom prst="flowChartProcess">
              <a:avLst/>
            </a:prstGeom>
            <a:solidFill>
              <a:srgbClr val="3366FF"/>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300" b="1" dirty="0"/>
                <a:t>Oil </a:t>
              </a:r>
              <a:r>
                <a:rPr lang="nb-NO" sz="1300" b="1" dirty="0" err="1"/>
                <a:t>Viscosity</a:t>
              </a:r>
              <a:r>
                <a:rPr lang="nb-NO" sz="1300" b="1" dirty="0"/>
                <a:t> </a:t>
              </a:r>
              <a:r>
                <a:rPr lang="nb-NO" sz="1300" b="1" dirty="0" err="1"/>
                <a:t>indicator</a:t>
              </a:r>
              <a:endParaRPr lang="nb-NO" sz="1300" b="1" dirty="0"/>
            </a:p>
          </p:txBody>
        </p:sp>
      </p:grpSp>
      <p:cxnSp>
        <p:nvCxnSpPr>
          <p:cNvPr id="45" name="Straight Arrow Connector 44">
            <a:extLst>
              <a:ext uri="{FF2B5EF4-FFF2-40B4-BE49-F238E27FC236}">
                <a16:creationId xmlns:a16="http://schemas.microsoft.com/office/drawing/2014/main" id="{7DE38AA5-A5E6-4734-9D66-1A0089CC3C7B}"/>
              </a:ext>
            </a:extLst>
          </p:cNvPr>
          <p:cNvCxnSpPr/>
          <p:nvPr/>
        </p:nvCxnSpPr>
        <p:spPr>
          <a:xfrm>
            <a:off x="7715250" y="1681346"/>
            <a:ext cx="4381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6" name="Straight Arrow Connector 45">
            <a:extLst>
              <a:ext uri="{FF2B5EF4-FFF2-40B4-BE49-F238E27FC236}">
                <a16:creationId xmlns:a16="http://schemas.microsoft.com/office/drawing/2014/main" id="{B2347DE5-9956-4A6E-B3FD-ECD543513107}"/>
              </a:ext>
            </a:extLst>
          </p:cNvPr>
          <p:cNvCxnSpPr/>
          <p:nvPr/>
        </p:nvCxnSpPr>
        <p:spPr>
          <a:xfrm>
            <a:off x="9893704" y="1681346"/>
            <a:ext cx="43815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7" name="Straight Arrow Connector 46">
            <a:extLst>
              <a:ext uri="{FF2B5EF4-FFF2-40B4-BE49-F238E27FC236}">
                <a16:creationId xmlns:a16="http://schemas.microsoft.com/office/drawing/2014/main" id="{2CFEE1DD-5352-4274-8FFF-53BFDA1FAB85}"/>
              </a:ext>
            </a:extLst>
          </p:cNvPr>
          <p:cNvCxnSpPr>
            <a:cxnSpLocks/>
          </p:cNvCxnSpPr>
          <p:nvPr/>
        </p:nvCxnSpPr>
        <p:spPr>
          <a:xfrm flipH="1">
            <a:off x="10207212" y="2361036"/>
            <a:ext cx="249445" cy="415498"/>
          </a:xfrm>
          <a:prstGeom prst="straightConnector1">
            <a:avLst/>
          </a:prstGeom>
          <a:ln>
            <a:solidFill>
              <a:srgbClr val="BA0C2F"/>
            </a:solidFill>
            <a:tailEnd type="triangle"/>
          </a:ln>
        </p:spPr>
        <p:style>
          <a:lnRef idx="3">
            <a:schemeClr val="accent1"/>
          </a:lnRef>
          <a:fillRef idx="0">
            <a:schemeClr val="accent1"/>
          </a:fillRef>
          <a:effectRef idx="2">
            <a:schemeClr val="accent1"/>
          </a:effectRef>
          <a:fontRef idx="minor">
            <a:schemeClr val="tx1"/>
          </a:fontRef>
        </p:style>
      </p:cxnSp>
      <p:sp>
        <p:nvSpPr>
          <p:cNvPr id="53" name="Rectangle 52">
            <a:extLst>
              <a:ext uri="{FF2B5EF4-FFF2-40B4-BE49-F238E27FC236}">
                <a16:creationId xmlns:a16="http://schemas.microsoft.com/office/drawing/2014/main" id="{67613F1E-EB5F-481A-A63F-B0201764C90B}"/>
              </a:ext>
            </a:extLst>
          </p:cNvPr>
          <p:cNvSpPr/>
          <p:nvPr/>
        </p:nvSpPr>
        <p:spPr>
          <a:xfrm>
            <a:off x="152799" y="3742214"/>
            <a:ext cx="4948175" cy="369332"/>
          </a:xfrm>
          <a:prstGeom prst="rect">
            <a:avLst/>
          </a:prstGeom>
        </p:spPr>
        <p:txBody>
          <a:bodyPr wrap="square">
            <a:spAutoFit/>
          </a:bodyPr>
          <a:lstStyle/>
          <a:p>
            <a:r>
              <a:rPr lang="nb-NO" b="1" dirty="0"/>
              <a:t>Breidablikk </a:t>
            </a:r>
            <a:r>
              <a:rPr lang="nb-NO" b="1" dirty="0" err="1"/>
              <a:t>wells</a:t>
            </a:r>
            <a:r>
              <a:rPr lang="nb-NO" b="1" dirty="0"/>
              <a:t> for </a:t>
            </a:r>
            <a:r>
              <a:rPr lang="nb-NO" b="1" dirty="0" err="1"/>
              <a:t>viscosity</a:t>
            </a:r>
            <a:r>
              <a:rPr lang="nb-NO" b="1" dirty="0"/>
              <a:t> </a:t>
            </a:r>
            <a:r>
              <a:rPr lang="nb-NO" b="1" dirty="0" err="1"/>
              <a:t>evaluation</a:t>
            </a:r>
            <a:endParaRPr lang="nb-NO" b="1" dirty="0"/>
          </a:p>
        </p:txBody>
      </p:sp>
      <p:sp>
        <p:nvSpPr>
          <p:cNvPr id="54" name="Rectangle 53">
            <a:extLst>
              <a:ext uri="{FF2B5EF4-FFF2-40B4-BE49-F238E27FC236}">
                <a16:creationId xmlns:a16="http://schemas.microsoft.com/office/drawing/2014/main" id="{92649EDF-5F0E-4725-952D-2DB56BE9EE0C}"/>
              </a:ext>
            </a:extLst>
          </p:cNvPr>
          <p:cNvSpPr/>
          <p:nvPr/>
        </p:nvSpPr>
        <p:spPr>
          <a:xfrm>
            <a:off x="6826884" y="5904354"/>
            <a:ext cx="2871538" cy="307777"/>
          </a:xfrm>
          <a:prstGeom prst="rect">
            <a:avLst/>
          </a:prstGeom>
        </p:spPr>
        <p:txBody>
          <a:bodyPr wrap="square">
            <a:spAutoFit/>
          </a:bodyPr>
          <a:lstStyle/>
          <a:p>
            <a:r>
              <a:rPr lang="nb-NO" sz="1400" dirty="0"/>
              <a:t>C2/nC5 ratio PVT samples</a:t>
            </a:r>
          </a:p>
        </p:txBody>
      </p:sp>
      <p:graphicFrame>
        <p:nvGraphicFramePr>
          <p:cNvPr id="56" name="Content Placeholder 4">
            <a:extLst>
              <a:ext uri="{FF2B5EF4-FFF2-40B4-BE49-F238E27FC236}">
                <a16:creationId xmlns:a16="http://schemas.microsoft.com/office/drawing/2014/main" id="{741FA995-5773-4B26-B94B-7C5D8D4FB4EC}"/>
              </a:ext>
            </a:extLst>
          </p:cNvPr>
          <p:cNvGraphicFramePr>
            <a:graphicFrameLocks/>
          </p:cNvGraphicFramePr>
          <p:nvPr>
            <p:extLst>
              <p:ext uri="{D42A27DB-BD31-4B8C-83A1-F6EECF244321}">
                <p14:modId xmlns:p14="http://schemas.microsoft.com/office/powerpoint/2010/main" val="1996597205"/>
              </p:ext>
            </p:extLst>
          </p:nvPr>
        </p:nvGraphicFramePr>
        <p:xfrm>
          <a:off x="217451" y="4097496"/>
          <a:ext cx="5371586" cy="2294835"/>
        </p:xfrm>
        <a:graphic>
          <a:graphicData uri="http://schemas.openxmlformats.org/drawingml/2006/table">
            <a:tbl>
              <a:tblPr firstRow="1" bandRow="1"/>
              <a:tblGrid>
                <a:gridCol w="772079">
                  <a:extLst>
                    <a:ext uri="{9D8B030D-6E8A-4147-A177-3AD203B41FA5}">
                      <a16:colId xmlns:a16="http://schemas.microsoft.com/office/drawing/2014/main" val="20000"/>
                    </a:ext>
                  </a:extLst>
                </a:gridCol>
                <a:gridCol w="604701">
                  <a:extLst>
                    <a:ext uri="{9D8B030D-6E8A-4147-A177-3AD203B41FA5}">
                      <a16:colId xmlns:a16="http://schemas.microsoft.com/office/drawing/2014/main" val="20001"/>
                    </a:ext>
                  </a:extLst>
                </a:gridCol>
                <a:gridCol w="544749">
                  <a:extLst>
                    <a:ext uri="{9D8B030D-6E8A-4147-A177-3AD203B41FA5}">
                      <a16:colId xmlns:a16="http://schemas.microsoft.com/office/drawing/2014/main" val="20002"/>
                    </a:ext>
                  </a:extLst>
                </a:gridCol>
                <a:gridCol w="505838">
                  <a:extLst>
                    <a:ext uri="{9D8B030D-6E8A-4147-A177-3AD203B41FA5}">
                      <a16:colId xmlns:a16="http://schemas.microsoft.com/office/drawing/2014/main" val="1423929777"/>
                    </a:ext>
                  </a:extLst>
                </a:gridCol>
                <a:gridCol w="564204">
                  <a:extLst>
                    <a:ext uri="{9D8B030D-6E8A-4147-A177-3AD203B41FA5}">
                      <a16:colId xmlns:a16="http://schemas.microsoft.com/office/drawing/2014/main" val="850576105"/>
                    </a:ext>
                  </a:extLst>
                </a:gridCol>
                <a:gridCol w="642488">
                  <a:extLst>
                    <a:ext uri="{9D8B030D-6E8A-4147-A177-3AD203B41FA5}">
                      <a16:colId xmlns:a16="http://schemas.microsoft.com/office/drawing/2014/main" val="2717176352"/>
                    </a:ext>
                  </a:extLst>
                </a:gridCol>
                <a:gridCol w="711692">
                  <a:extLst>
                    <a:ext uri="{9D8B030D-6E8A-4147-A177-3AD203B41FA5}">
                      <a16:colId xmlns:a16="http://schemas.microsoft.com/office/drawing/2014/main" val="2062928269"/>
                    </a:ext>
                  </a:extLst>
                </a:gridCol>
                <a:gridCol w="1025835">
                  <a:extLst>
                    <a:ext uri="{9D8B030D-6E8A-4147-A177-3AD203B41FA5}">
                      <a16:colId xmlns:a16="http://schemas.microsoft.com/office/drawing/2014/main" val="150419873"/>
                    </a:ext>
                  </a:extLst>
                </a:gridCol>
              </a:tblGrid>
              <a:tr h="719345">
                <a:tc>
                  <a:txBody>
                    <a:bodyPr/>
                    <a:lstStyle/>
                    <a:p>
                      <a:pPr algn="ctr"/>
                      <a:r>
                        <a:rPr lang="en-US" sz="1800" b="1" baseline="0" dirty="0">
                          <a:solidFill>
                            <a:schemeClr val="bg1"/>
                          </a:solidFill>
                          <a:latin typeface="Calibri" pitchFamily="34" charset="0"/>
                        </a:rPr>
                        <a:t>Well</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2</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3</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4</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FFFFFF"/>
                          </a:solidFill>
                          <a:effectLst/>
                          <a:latin typeface="Calibri" pitchFamily="34" charset="0"/>
                        </a:rPr>
                        <a:t>C</a:t>
                      </a:r>
                      <a:r>
                        <a:rPr kumimoji="0" lang="en-US" sz="1800" b="1" i="0" u="none" strike="noStrike" cap="none" normalizeH="0" baseline="-25000" dirty="0">
                          <a:ln>
                            <a:noFill/>
                          </a:ln>
                          <a:solidFill>
                            <a:srgbClr val="FFFFFF"/>
                          </a:solidFill>
                          <a:effectLst/>
                          <a:latin typeface="Calibri" pitchFamily="34" charset="0"/>
                        </a:rPr>
                        <a:t>5</a:t>
                      </a:r>
                      <a:endParaRPr kumimoji="0" lang="en-US" sz="1800" b="1" i="0" u="none" strike="noStrike" cap="none" normalizeH="0" baseline="0" dirty="0">
                        <a:ln>
                          <a:noFill/>
                        </a:ln>
                        <a:solidFill>
                          <a:srgbClr val="FFFFFF"/>
                        </a:solidFill>
                        <a:effectLst/>
                        <a:latin typeface="Calibri" pitchFamily="34" charset="0"/>
                      </a:endParaRP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Mud type</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Calibri" pitchFamily="34" charset="0"/>
                        </a:rPr>
                        <a:t>Viscosity (cp)</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23147"/>
                    </a:solidFill>
                  </a:tcPr>
                </a:tc>
                <a:extLst>
                  <a:ext uri="{0D108BD9-81ED-4DB2-BD59-A6C34878D82A}">
                    <a16:rowId xmlns:a16="http://schemas.microsoft.com/office/drawing/2014/main" val="10000"/>
                  </a:ext>
                </a:extLst>
              </a:tr>
              <a:tr h="390567">
                <a:tc>
                  <a:txBody>
                    <a:bodyPr/>
                    <a:lstStyle/>
                    <a:p>
                      <a:pPr algn="ctr"/>
                      <a:r>
                        <a:rPr lang="en-US" sz="1600" b="1" dirty="0">
                          <a:latin typeface="Calibri" pitchFamily="34" charset="0"/>
                        </a:rPr>
                        <a:t>1</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89.0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4.0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1"/>
                  </a:ext>
                </a:extLst>
              </a:tr>
              <a:tr h="390567">
                <a:tc>
                  <a:txBody>
                    <a:bodyPr/>
                    <a:lstStyle/>
                    <a:p>
                      <a:pPr algn="ctr"/>
                      <a:r>
                        <a:rPr lang="en-US" sz="1600" b="1" dirty="0">
                          <a:latin typeface="Calibri" pitchFamily="34" charset="0"/>
                        </a:rPr>
                        <a:t>2</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86.3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1.4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1.8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8.1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2"/>
                  </a:ext>
                </a:extLst>
              </a:tr>
              <a:tr h="398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3</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89.4</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6.0</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2.6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6.2</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extLst>
                  <a:ext uri="{0D108BD9-81ED-4DB2-BD59-A6C34878D82A}">
                    <a16:rowId xmlns:a16="http://schemas.microsoft.com/office/drawing/2014/main" val="10003"/>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Calibri" pitchFamily="34" charset="0"/>
                        </a:rPr>
                        <a:t>4</a:t>
                      </a:r>
                    </a:p>
                  </a:txBody>
                  <a:tcPr marL="93439" marR="93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85.6</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5.9</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0.8</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4.3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algn="ctr" eaLnBrk="1">
                        <a:lnSpc>
                          <a:spcPts val="1200"/>
                        </a:lnSpc>
                        <a:spcAft>
                          <a:spcPts val="1200"/>
                        </a:spcAft>
                      </a:pPr>
                      <a:r>
                        <a:rPr lang="en-US" sz="1600" b="1" kern="1200" dirty="0">
                          <a:solidFill>
                            <a:schemeClr val="tx1"/>
                          </a:solidFill>
                          <a:latin typeface="Calibri" pitchFamily="34" charset="0"/>
                          <a:ea typeface="+mn-ea"/>
                          <a:cs typeface="+mn-cs"/>
                        </a:rPr>
                        <a:t>3.3</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OBM</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c>
                  <a:txBody>
                    <a:bodyPr/>
                    <a:lstStyle/>
                    <a:p>
                      <a:pPr marL="0" algn="ctr" defTabSz="914400" rtl="0" eaLnBrk="1" latinLnBrk="0" hangingPunct="1">
                        <a:lnSpc>
                          <a:spcPts val="1200"/>
                        </a:lnSpc>
                        <a:spcAft>
                          <a:spcPts val="0"/>
                        </a:spcAft>
                      </a:pPr>
                      <a:r>
                        <a:rPr lang="en-US" sz="1600" b="1" kern="1200" dirty="0">
                          <a:solidFill>
                            <a:schemeClr val="tx1"/>
                          </a:solidFill>
                          <a:latin typeface="Calibri" pitchFamily="34" charset="0"/>
                          <a:ea typeface="+mn-ea"/>
                          <a:cs typeface="+mn-cs"/>
                        </a:rPr>
                        <a:t>10.1</a:t>
                      </a:r>
                      <a:endParaRPr lang="nb-NO" sz="1600" b="1" kern="1200" dirty="0">
                        <a:solidFill>
                          <a:schemeClr val="tx1"/>
                        </a:solidFill>
                        <a:latin typeface="Calibri" pitchFamily="34" charset="0"/>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897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5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7"/>
                                        </p:tgtEl>
                                        <p:attrNameLst>
                                          <p:attrName>style.visibility</p:attrName>
                                        </p:attrNameLst>
                                      </p:cBhvr>
                                      <p:to>
                                        <p:strVal val="visible"/>
                                      </p:to>
                                    </p:se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C489AE-7235-1171-8F28-8D796E63FD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39175"/>
            <a:ext cx="4887503" cy="2775816"/>
          </a:xfrm>
          <a:prstGeom prst="rect">
            <a:avLst/>
          </a:prstGeom>
          <a:noFill/>
        </p:spPr>
      </p:pic>
      <p:pic>
        <p:nvPicPr>
          <p:cNvPr id="2" name="Picture 1" descr="Diagram, schematic, timeline&#10;&#10;Description automatically generated">
            <a:extLst>
              <a:ext uri="{FF2B5EF4-FFF2-40B4-BE49-F238E27FC236}">
                <a16:creationId xmlns:a16="http://schemas.microsoft.com/office/drawing/2014/main" id="{07EDED16-A80E-8FBE-24C1-07A5C40B4A80}"/>
              </a:ext>
            </a:extLst>
          </p:cNvPr>
          <p:cNvPicPr>
            <a:picLocks noChangeAspect="1"/>
          </p:cNvPicPr>
          <p:nvPr/>
        </p:nvPicPr>
        <p:blipFill>
          <a:blip r:embed="rId4"/>
          <a:stretch>
            <a:fillRect/>
          </a:stretch>
        </p:blipFill>
        <p:spPr>
          <a:xfrm>
            <a:off x="148484" y="1405022"/>
            <a:ext cx="5483831" cy="5061050"/>
          </a:xfrm>
          <a:prstGeom prst="rect">
            <a:avLst/>
          </a:prstGeom>
        </p:spPr>
      </p:pic>
      <p:sp>
        <p:nvSpPr>
          <p:cNvPr id="3" name="Title 2">
            <a:extLst>
              <a:ext uri="{FF2B5EF4-FFF2-40B4-BE49-F238E27FC236}">
                <a16:creationId xmlns:a16="http://schemas.microsoft.com/office/drawing/2014/main" id="{76906845-412B-4646-8BF8-801F9A0C08C7}"/>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mud</a:t>
            </a:r>
            <a:r>
              <a:rPr lang="nb-NO" sz="3600" b="1" dirty="0"/>
              <a:t> gas logging</a:t>
            </a:r>
            <a:endParaRPr lang="nb-NO" sz="3600" dirty="0"/>
          </a:p>
        </p:txBody>
      </p:sp>
      <p:sp>
        <p:nvSpPr>
          <p:cNvPr id="4" name="Content Placeholder 3">
            <a:extLst>
              <a:ext uri="{FF2B5EF4-FFF2-40B4-BE49-F238E27FC236}">
                <a16:creationId xmlns:a16="http://schemas.microsoft.com/office/drawing/2014/main" id="{000B678A-4352-41F8-B670-34C71F6F7FE1}"/>
              </a:ext>
            </a:extLst>
          </p:cNvPr>
          <p:cNvSpPr>
            <a:spLocks noGrp="1"/>
          </p:cNvSpPr>
          <p:nvPr>
            <p:ph sz="quarter" idx="10"/>
          </p:nvPr>
        </p:nvSpPr>
        <p:spPr>
          <a:xfrm>
            <a:off x="6893700" y="4633835"/>
            <a:ext cx="3787694" cy="1242462"/>
          </a:xfrm>
        </p:spPr>
        <p:style>
          <a:lnRef idx="2">
            <a:schemeClr val="accent6"/>
          </a:lnRef>
          <a:fillRef idx="1">
            <a:schemeClr val="lt1"/>
          </a:fillRef>
          <a:effectRef idx="0">
            <a:schemeClr val="accent6"/>
          </a:effectRef>
          <a:fontRef idx="minor">
            <a:schemeClr val="dk1"/>
          </a:fontRef>
        </p:style>
        <p:txBody>
          <a:bodyPr>
            <a:noAutofit/>
          </a:bodyPr>
          <a:lstStyle/>
          <a:p>
            <a:pPr marL="84138" indent="0">
              <a:buNone/>
            </a:pPr>
            <a:r>
              <a:rPr lang="en-US" sz="1800" b="1" dirty="0">
                <a:solidFill>
                  <a:schemeClr val="tx1"/>
                </a:solidFill>
              </a:rPr>
              <a:t>C</a:t>
            </a:r>
            <a:r>
              <a:rPr lang="en-US" sz="1800" b="1" baseline="-25000" dirty="0">
                <a:solidFill>
                  <a:schemeClr val="tx1"/>
                </a:solidFill>
              </a:rPr>
              <a:t>2</a:t>
            </a:r>
            <a:r>
              <a:rPr lang="en-US" sz="1800" b="1" dirty="0">
                <a:solidFill>
                  <a:schemeClr val="tx1"/>
                </a:solidFill>
              </a:rPr>
              <a:t>/nC</a:t>
            </a:r>
            <a:r>
              <a:rPr lang="en-US" sz="1800" b="1" baseline="-25000" dirty="0">
                <a:solidFill>
                  <a:schemeClr val="tx1"/>
                </a:solidFill>
              </a:rPr>
              <a:t>5</a:t>
            </a:r>
            <a:r>
              <a:rPr lang="en-US" sz="1800" b="1" dirty="0">
                <a:solidFill>
                  <a:schemeClr val="tx1"/>
                </a:solidFill>
              </a:rPr>
              <a:t> ratio from advanced mud gas is an adequate parameter to qualitative indicate reservoir oil viscosity in Breidablikk</a:t>
            </a:r>
            <a:endParaRPr lang="nb-NO" sz="1800" b="1" dirty="0">
              <a:solidFill>
                <a:schemeClr val="tx1"/>
              </a:solidFill>
            </a:endParaRPr>
          </a:p>
        </p:txBody>
      </p:sp>
      <p:sp>
        <p:nvSpPr>
          <p:cNvPr id="17" name="Rectangle 16">
            <a:extLst>
              <a:ext uri="{FF2B5EF4-FFF2-40B4-BE49-F238E27FC236}">
                <a16:creationId xmlns:a16="http://schemas.microsoft.com/office/drawing/2014/main" id="{5F53551F-836C-4953-940B-C6E038B00DBE}"/>
              </a:ext>
            </a:extLst>
          </p:cNvPr>
          <p:cNvSpPr/>
          <p:nvPr/>
        </p:nvSpPr>
        <p:spPr>
          <a:xfrm>
            <a:off x="148484" y="5452977"/>
            <a:ext cx="5483830" cy="76169"/>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968AE3D-3E51-41B8-A29E-C27E2FF0391F}"/>
              </a:ext>
            </a:extLst>
          </p:cNvPr>
          <p:cNvSpPr/>
          <p:nvPr/>
        </p:nvSpPr>
        <p:spPr>
          <a:xfrm>
            <a:off x="154162" y="1070726"/>
            <a:ext cx="715965" cy="338554"/>
          </a:xfrm>
          <a:prstGeom prst="rect">
            <a:avLst/>
          </a:prstGeom>
        </p:spPr>
        <p:txBody>
          <a:bodyPr wrap="none">
            <a:spAutoFit/>
          </a:bodyPr>
          <a:lstStyle/>
          <a:p>
            <a:r>
              <a:rPr lang="nb-NO" sz="1600" b="1" dirty="0" err="1"/>
              <a:t>Well</a:t>
            </a:r>
            <a:r>
              <a:rPr lang="nb-NO" sz="1600" b="1" dirty="0"/>
              <a:t> 3</a:t>
            </a:r>
          </a:p>
        </p:txBody>
      </p:sp>
      <p:sp>
        <p:nvSpPr>
          <p:cNvPr id="23" name="Rectangle 22">
            <a:extLst>
              <a:ext uri="{FF2B5EF4-FFF2-40B4-BE49-F238E27FC236}">
                <a16:creationId xmlns:a16="http://schemas.microsoft.com/office/drawing/2014/main" id="{173555E2-C3A4-414D-8616-C7A230594640}"/>
              </a:ext>
            </a:extLst>
          </p:cNvPr>
          <p:cNvSpPr/>
          <p:nvPr/>
        </p:nvSpPr>
        <p:spPr>
          <a:xfrm>
            <a:off x="4074309" y="1066468"/>
            <a:ext cx="715965" cy="338554"/>
          </a:xfrm>
          <a:prstGeom prst="rect">
            <a:avLst/>
          </a:prstGeom>
        </p:spPr>
        <p:txBody>
          <a:bodyPr wrap="none">
            <a:spAutoFit/>
          </a:bodyPr>
          <a:lstStyle/>
          <a:p>
            <a:r>
              <a:rPr lang="nb-NO" sz="1600" b="1" dirty="0" err="1"/>
              <a:t>Well</a:t>
            </a:r>
            <a:r>
              <a:rPr lang="nb-NO" sz="1600" b="1" dirty="0"/>
              <a:t> 4</a:t>
            </a:r>
          </a:p>
        </p:txBody>
      </p:sp>
      <p:sp>
        <p:nvSpPr>
          <p:cNvPr id="27" name="Rectangle 26">
            <a:extLst>
              <a:ext uri="{FF2B5EF4-FFF2-40B4-BE49-F238E27FC236}">
                <a16:creationId xmlns:a16="http://schemas.microsoft.com/office/drawing/2014/main" id="{F0369ED0-32B6-45BD-83D2-CABA5225A7D4}"/>
              </a:ext>
            </a:extLst>
          </p:cNvPr>
          <p:cNvSpPr/>
          <p:nvPr/>
        </p:nvSpPr>
        <p:spPr>
          <a:xfrm>
            <a:off x="6096000" y="846944"/>
            <a:ext cx="5546867" cy="584775"/>
          </a:xfrm>
          <a:prstGeom prst="rect">
            <a:avLst/>
          </a:prstGeom>
        </p:spPr>
        <p:txBody>
          <a:bodyPr wrap="square">
            <a:spAutoFit/>
          </a:bodyPr>
          <a:lstStyle/>
          <a:p>
            <a:r>
              <a:rPr lang="nb-NO" sz="1600" dirty="0"/>
              <a:t>C2/nC5 ratio PVT samples –  Breidablikk data </a:t>
            </a:r>
            <a:r>
              <a:rPr lang="nb-NO" sz="1600" dirty="0" err="1"/>
              <a:t>points</a:t>
            </a:r>
            <a:r>
              <a:rPr lang="nb-NO" sz="1600" dirty="0"/>
              <a:t> </a:t>
            </a:r>
            <a:r>
              <a:rPr lang="nb-NO" sz="1600" dirty="0" err="1"/>
              <a:t>exploration</a:t>
            </a:r>
            <a:r>
              <a:rPr lang="nb-NO" sz="1600" dirty="0"/>
              <a:t> and </a:t>
            </a:r>
            <a:r>
              <a:rPr lang="nb-NO" sz="1600" dirty="0" err="1"/>
              <a:t>prod</a:t>
            </a:r>
            <a:r>
              <a:rPr lang="nb-NO" sz="1600" dirty="0"/>
              <a:t>. </a:t>
            </a:r>
            <a:r>
              <a:rPr lang="nb-NO" sz="1600" dirty="0" err="1"/>
              <a:t>plotted</a:t>
            </a:r>
            <a:r>
              <a:rPr lang="nb-NO" sz="1600" dirty="0"/>
              <a:t> </a:t>
            </a:r>
          </a:p>
        </p:txBody>
      </p:sp>
      <p:sp>
        <p:nvSpPr>
          <p:cNvPr id="28" name="Rectangle 27">
            <a:extLst>
              <a:ext uri="{FF2B5EF4-FFF2-40B4-BE49-F238E27FC236}">
                <a16:creationId xmlns:a16="http://schemas.microsoft.com/office/drawing/2014/main" id="{D27DF948-14D6-475D-9531-A6EE07F5B5FA}"/>
              </a:ext>
            </a:extLst>
          </p:cNvPr>
          <p:cNvSpPr/>
          <p:nvPr/>
        </p:nvSpPr>
        <p:spPr>
          <a:xfrm>
            <a:off x="148484" y="616112"/>
            <a:ext cx="5000151" cy="461665"/>
          </a:xfrm>
          <a:prstGeom prst="rect">
            <a:avLst/>
          </a:prstGeom>
        </p:spPr>
        <p:txBody>
          <a:bodyPr wrap="none">
            <a:spAutoFit/>
          </a:bodyPr>
          <a:lstStyle/>
          <a:p>
            <a:r>
              <a:rPr lang="nb-NO" sz="2400" b="1" dirty="0"/>
              <a:t>Advanced </a:t>
            </a:r>
            <a:r>
              <a:rPr lang="nb-NO" sz="2400" b="1" dirty="0" err="1"/>
              <a:t>mud</a:t>
            </a:r>
            <a:r>
              <a:rPr lang="nb-NO" sz="2400" b="1" dirty="0"/>
              <a:t> gas – Production </a:t>
            </a:r>
            <a:r>
              <a:rPr lang="nb-NO" sz="2400" b="1" dirty="0" err="1"/>
              <a:t>wells</a:t>
            </a:r>
            <a:endParaRPr lang="nb-NO" sz="2400" b="1" dirty="0"/>
          </a:p>
        </p:txBody>
      </p:sp>
      <p:pic>
        <p:nvPicPr>
          <p:cNvPr id="5" name="Picture 4">
            <a:extLst>
              <a:ext uri="{FF2B5EF4-FFF2-40B4-BE49-F238E27FC236}">
                <a16:creationId xmlns:a16="http://schemas.microsoft.com/office/drawing/2014/main" id="{5873D059-8F53-A72C-2A71-295E3161F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48483" y="1402138"/>
            <a:ext cx="5483830" cy="5063934"/>
          </a:xfrm>
          <a:prstGeom prst="rect">
            <a:avLst/>
          </a:prstGeom>
          <a:noFill/>
        </p:spPr>
      </p:pic>
      <p:sp>
        <p:nvSpPr>
          <p:cNvPr id="21" name="Rectangle 20">
            <a:extLst>
              <a:ext uri="{FF2B5EF4-FFF2-40B4-BE49-F238E27FC236}">
                <a16:creationId xmlns:a16="http://schemas.microsoft.com/office/drawing/2014/main" id="{43F384FE-2071-4B18-A5B0-2F213B39D614}"/>
              </a:ext>
            </a:extLst>
          </p:cNvPr>
          <p:cNvSpPr/>
          <p:nvPr/>
        </p:nvSpPr>
        <p:spPr>
          <a:xfrm>
            <a:off x="148481" y="6051395"/>
            <a:ext cx="5483830" cy="278699"/>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2C89D9D-8D24-4F2D-8D06-424BA3ADDFBF}"/>
              </a:ext>
            </a:extLst>
          </p:cNvPr>
          <p:cNvSpPr/>
          <p:nvPr/>
        </p:nvSpPr>
        <p:spPr>
          <a:xfrm>
            <a:off x="148481" y="3775460"/>
            <a:ext cx="5483830" cy="740591"/>
          </a:xfrm>
          <a:prstGeom prst="rect">
            <a:avLst/>
          </a:prstGeom>
          <a:solidFill>
            <a:schemeClr val="bg1">
              <a:lumMod val="50000"/>
              <a:alpha val="44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75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bg/>
                                          </p:spTgt>
                                        </p:tgtEl>
                                        <p:attrNameLst>
                                          <p:attrName>style.visibility</p:attrName>
                                        </p:attrNameLst>
                                      </p:cBhvr>
                                      <p:to>
                                        <p:strVal val="visible"/>
                                      </p:to>
                                    </p:set>
                                    <p:animEffect transition="in" filter="fade">
                                      <p:cBhvr>
                                        <p:cTn id="50" dur="500"/>
                                        <p:tgtEl>
                                          <p:spTgt spid="4">
                                            <p:bg/>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fade">
                                      <p:cBhvr>
                                        <p:cTn id="5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7" grpId="0" animBg="1"/>
      <p:bldP spid="22" grpId="0"/>
      <p:bldP spid="22" grpId="1"/>
      <p:bldP spid="23" grpId="0"/>
      <p:bldP spid="27" grpId="0"/>
      <p:bldP spid="28" grpId="0"/>
      <p:bldP spid="21"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ED4199D-71AB-E0D2-FF30-968FBEE71564}"/>
              </a:ext>
            </a:extLst>
          </p:cNvPr>
          <p:cNvPicPr>
            <a:picLocks noGrp="1" noChangeAspect="1"/>
          </p:cNvPicPr>
          <p:nvPr>
            <p:ph sz="quarter" idx="11"/>
          </p:nvPr>
        </p:nvPicPr>
        <p:blipFill rotWithShape="1">
          <a:blip r:embed="rId3">
            <a:extLst>
              <a:ext uri="{28A0092B-C50C-407E-A947-70E740481C1C}">
                <a14:useLocalDpi xmlns:a14="http://schemas.microsoft.com/office/drawing/2010/main" val="0"/>
              </a:ext>
            </a:extLst>
          </a:blip>
          <a:srcRect l="1015" t="2866" r="1255" b="1846"/>
          <a:stretch/>
        </p:blipFill>
        <p:spPr bwMode="auto">
          <a:xfrm>
            <a:off x="5991429" y="1635320"/>
            <a:ext cx="6040232" cy="3220261"/>
          </a:xfrm>
          <a:prstGeom prst="rect">
            <a:avLst/>
          </a:prstGeom>
          <a:noFill/>
          <a:ln>
            <a:solidFill>
              <a:schemeClr val="bg1">
                <a:lumMod val="50000"/>
              </a:schemeClr>
            </a:solidFill>
          </a:ln>
        </p:spPr>
      </p:pic>
      <p:sp>
        <p:nvSpPr>
          <p:cNvPr id="3" name="Title 2">
            <a:extLst>
              <a:ext uri="{FF2B5EF4-FFF2-40B4-BE49-F238E27FC236}">
                <a16:creationId xmlns:a16="http://schemas.microsoft.com/office/drawing/2014/main" id="{766B2817-1DDC-D83F-1BD4-B77DDEA6A0A3}"/>
              </a:ext>
            </a:extLst>
          </p:cNvPr>
          <p:cNvSpPr>
            <a:spLocks noGrp="1"/>
          </p:cNvSpPr>
          <p:nvPr>
            <p:ph type="title"/>
          </p:nvPr>
        </p:nvSpPr>
        <p:spPr/>
        <p:txBody>
          <a:bodyPr/>
          <a:lstStyle/>
          <a:p>
            <a:r>
              <a:rPr lang="nb-NO" sz="3600" b="1" dirty="0" err="1"/>
              <a:t>Viscosity</a:t>
            </a:r>
            <a:r>
              <a:rPr lang="nb-NO" sz="3600" b="1" dirty="0"/>
              <a:t> </a:t>
            </a:r>
            <a:r>
              <a:rPr lang="nb-NO" sz="3600" b="1" dirty="0" err="1"/>
              <a:t>estimation</a:t>
            </a:r>
            <a:r>
              <a:rPr lang="nb-NO" sz="3600" b="1" dirty="0"/>
              <a:t> from </a:t>
            </a:r>
            <a:r>
              <a:rPr lang="nb-NO" sz="3600" b="1" dirty="0" err="1"/>
              <a:t>cuttings</a:t>
            </a:r>
            <a:r>
              <a:rPr lang="nb-NO" sz="3600" b="1" dirty="0"/>
              <a:t> </a:t>
            </a:r>
            <a:r>
              <a:rPr lang="nb-NO" sz="3600" b="1" dirty="0" err="1"/>
              <a:t>extracts</a:t>
            </a:r>
            <a:r>
              <a:rPr lang="nb-NO" sz="3600" b="1" dirty="0"/>
              <a:t> </a:t>
            </a:r>
            <a:r>
              <a:rPr lang="nb-NO" sz="3600" b="1" dirty="0" err="1"/>
              <a:t>analysis</a:t>
            </a:r>
            <a:endParaRPr lang="nb-NO" sz="3600" b="1" dirty="0"/>
          </a:p>
        </p:txBody>
      </p:sp>
      <p:sp>
        <p:nvSpPr>
          <p:cNvPr id="4" name="Content Placeholder 3">
            <a:extLst>
              <a:ext uri="{FF2B5EF4-FFF2-40B4-BE49-F238E27FC236}">
                <a16:creationId xmlns:a16="http://schemas.microsoft.com/office/drawing/2014/main" id="{16556D23-580A-695D-54AF-AA4502A9A07E}"/>
              </a:ext>
            </a:extLst>
          </p:cNvPr>
          <p:cNvSpPr>
            <a:spLocks noGrp="1"/>
          </p:cNvSpPr>
          <p:nvPr>
            <p:ph sz="quarter" idx="10"/>
          </p:nvPr>
        </p:nvSpPr>
        <p:spPr>
          <a:xfrm>
            <a:off x="117782" y="953224"/>
            <a:ext cx="5572899" cy="1644380"/>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0" indent="0">
              <a:buNone/>
            </a:pPr>
            <a:r>
              <a:rPr lang="en-US" sz="2000" dirty="0">
                <a:solidFill>
                  <a:schemeClr val="dk1"/>
                </a:solidFill>
                <a:latin typeface="+mn-lt"/>
              </a:rPr>
              <a:t>Based on a conventional geochemical analytical program:</a:t>
            </a:r>
          </a:p>
          <a:p>
            <a:pPr marL="447675">
              <a:buFont typeface="Wingdings" panose="05000000000000000000" pitchFamily="2" charset="2"/>
              <a:buChar char="Ø"/>
            </a:pPr>
            <a:r>
              <a:rPr lang="en-US" sz="2000" dirty="0">
                <a:solidFill>
                  <a:schemeClr val="dk1"/>
                </a:solidFill>
                <a:latin typeface="+mn-lt"/>
              </a:rPr>
              <a:t>bulk composition</a:t>
            </a:r>
          </a:p>
          <a:p>
            <a:pPr marL="447675">
              <a:buFont typeface="Wingdings" panose="05000000000000000000" pitchFamily="2" charset="2"/>
              <a:buChar char="Ø"/>
            </a:pPr>
            <a:r>
              <a:rPr lang="en-US" sz="2000" dirty="0">
                <a:solidFill>
                  <a:schemeClr val="dk1"/>
                </a:solidFill>
                <a:latin typeface="+mn-lt"/>
              </a:rPr>
              <a:t>Gas Chromatography (GC)</a:t>
            </a:r>
          </a:p>
          <a:p>
            <a:pPr marL="447675">
              <a:buFont typeface="Wingdings" panose="05000000000000000000" pitchFamily="2" charset="2"/>
              <a:buChar char="Ø"/>
            </a:pPr>
            <a:r>
              <a:rPr lang="en-US" sz="2000" dirty="0">
                <a:solidFill>
                  <a:schemeClr val="dk1"/>
                </a:solidFill>
                <a:latin typeface="+mn-lt"/>
              </a:rPr>
              <a:t>Gas Chromatography-Mass Spectrometry (GC-MS)</a:t>
            </a:r>
            <a:endParaRPr lang="nb-NO" sz="2000" dirty="0">
              <a:solidFill>
                <a:schemeClr val="dk1"/>
              </a:solidFill>
              <a:latin typeface="+mn-lt"/>
            </a:endParaRPr>
          </a:p>
        </p:txBody>
      </p:sp>
      <p:sp>
        <p:nvSpPr>
          <p:cNvPr id="7" name="TextBox 6">
            <a:extLst>
              <a:ext uri="{FF2B5EF4-FFF2-40B4-BE49-F238E27FC236}">
                <a16:creationId xmlns:a16="http://schemas.microsoft.com/office/drawing/2014/main" id="{E7A38DF9-5FA0-50EB-AD8E-52F5163BD0F6}"/>
              </a:ext>
            </a:extLst>
          </p:cNvPr>
          <p:cNvSpPr txBox="1"/>
          <p:nvPr/>
        </p:nvSpPr>
        <p:spPr>
          <a:xfrm>
            <a:off x="6096000" y="784737"/>
            <a:ext cx="5821360" cy="850583"/>
          </a:xfrm>
          <a:prstGeom prst="downArrowCallout">
            <a:avLst>
              <a:gd name="adj1" fmla="val 33687"/>
              <a:gd name="adj2" fmla="val 25000"/>
              <a:gd name="adj3" fmla="val 25000"/>
              <a:gd name="adj4" fmla="val 68235"/>
            </a:avLst>
          </a:prstGeom>
          <a:solidFill>
            <a:schemeClr val="accent6">
              <a:lumMod val="20000"/>
              <a:lumOff val="80000"/>
            </a:schemeClr>
          </a:solidFill>
          <a:ln>
            <a:solidFill>
              <a:schemeClr val="tx1"/>
            </a:solidFill>
          </a:ln>
        </p:spPr>
        <p:txBody>
          <a:bodyPr wrap="square">
            <a:spAutoFit/>
          </a:bodyPr>
          <a:lstStyle/>
          <a:p>
            <a:r>
              <a:rPr lang="en-US" sz="1600" dirty="0">
                <a:latin typeface="Arial" panose="020B0604020202020204" pitchFamily="34" charset="0"/>
                <a:ea typeface="Times New Roman" panose="02020603050405020304" pitchFamily="18" charset="0"/>
              </a:rPr>
              <a:t>D</a:t>
            </a:r>
            <a:r>
              <a:rPr lang="en-US" sz="1600" dirty="0">
                <a:effectLst/>
                <a:latin typeface="Arial" panose="020B0604020202020204" pitchFamily="34" charset="0"/>
                <a:ea typeface="Times New Roman" panose="02020603050405020304" pitchFamily="18" charset="0"/>
              </a:rPr>
              <a:t>emethylated hopane biomarker ratio from reservoir oil samples vs. reservoir oil viscosity for Breidablikk</a:t>
            </a:r>
            <a:endParaRPr lang="nb-NO" sz="1600" dirty="0"/>
          </a:p>
        </p:txBody>
      </p:sp>
      <p:pic>
        <p:nvPicPr>
          <p:cNvPr id="8" name="Picture 7">
            <a:extLst>
              <a:ext uri="{FF2B5EF4-FFF2-40B4-BE49-F238E27FC236}">
                <a16:creationId xmlns:a16="http://schemas.microsoft.com/office/drawing/2014/main" id="{EA2E0AB3-3112-3D1D-984F-570DA3F97D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339" y="3041690"/>
            <a:ext cx="5136896" cy="3384510"/>
          </a:xfrm>
          <a:prstGeom prst="rect">
            <a:avLst/>
          </a:prstGeom>
          <a:noFill/>
        </p:spPr>
      </p:pic>
      <p:sp>
        <p:nvSpPr>
          <p:cNvPr id="10" name="TextBox 9">
            <a:extLst>
              <a:ext uri="{FF2B5EF4-FFF2-40B4-BE49-F238E27FC236}">
                <a16:creationId xmlns:a16="http://schemas.microsoft.com/office/drawing/2014/main" id="{ACA9EE41-B9CA-DBFE-08D1-6002358F4548}"/>
              </a:ext>
            </a:extLst>
          </p:cNvPr>
          <p:cNvSpPr txBox="1"/>
          <p:nvPr/>
        </p:nvSpPr>
        <p:spPr>
          <a:xfrm>
            <a:off x="5359940" y="5038105"/>
            <a:ext cx="6040232" cy="1161633"/>
          </a:xfrm>
          <a:prstGeom prst="leftArrow">
            <a:avLst/>
          </a:prstGeom>
          <a:solidFill>
            <a:schemeClr val="accent4">
              <a:lumMod val="60000"/>
              <a:lumOff val="40000"/>
            </a:schemeClr>
          </a:solidFill>
          <a:ln>
            <a:solidFill>
              <a:schemeClr val="tx1"/>
            </a:solidFill>
          </a:ln>
        </p:spPr>
        <p:txBody>
          <a:bodyPr wrap="square">
            <a:spAutoFit/>
          </a:bodyPr>
          <a:lstStyle/>
          <a:p>
            <a:r>
              <a:rPr lang="en-US" sz="1600" dirty="0">
                <a:effectLst/>
                <a:latin typeface="Arial" panose="020B0604020202020204" pitchFamily="34" charset="0"/>
                <a:ea typeface="Times New Roman" panose="02020603050405020304" pitchFamily="18" charset="0"/>
              </a:rPr>
              <a:t>Dilution effect on the demethylated hopanes concentration in cuttings </a:t>
            </a:r>
            <a:r>
              <a:rPr lang="en-US" sz="1600" dirty="0" err="1">
                <a:effectLst/>
                <a:latin typeface="Arial" panose="020B0604020202020204" pitchFamily="34" charset="0"/>
                <a:ea typeface="Times New Roman" panose="02020603050405020304" pitchFamily="18" charset="0"/>
              </a:rPr>
              <a:t>wrt</a:t>
            </a:r>
            <a:r>
              <a:rPr lang="en-US" sz="1600" dirty="0">
                <a:effectLst/>
                <a:latin typeface="Arial" panose="020B0604020202020204" pitchFamily="34" charset="0"/>
                <a:ea typeface="Times New Roman" panose="02020603050405020304" pitchFamily="18" charset="0"/>
              </a:rPr>
              <a:t>. biomarker concentration in reservoir oils</a:t>
            </a:r>
            <a:endParaRPr lang="nb-NO" sz="1600" dirty="0"/>
          </a:p>
        </p:txBody>
      </p:sp>
    </p:spTree>
    <p:extLst>
      <p:ext uri="{BB962C8B-B14F-4D97-AF65-F5344CB8AC3E}">
        <p14:creationId xmlns:p14="http://schemas.microsoft.com/office/powerpoint/2010/main" val="9627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_equinor">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_equinor" id="{3D4C6EA2-0A4A-4239-976D-97CB24F1358B}" vid="{D1005A71-CD57-41AB-83FA-9101F456CBEF}"/>
    </a:ext>
  </a:extLst>
</a:theme>
</file>

<file path=ppt/theme/theme3.xml><?xml version="1.0" encoding="utf-8"?>
<a:theme xmlns:a="http://schemas.openxmlformats.org/drawingml/2006/main" name="Custom Design">
  <a:themeElements>
    <a:clrScheme name="Equinor palette">
      <a:dk1>
        <a:srgbClr val="333333"/>
      </a:dk1>
      <a:lt1>
        <a:srgbClr val="FFFFFF"/>
      </a:lt1>
      <a:dk2>
        <a:srgbClr val="7D0023"/>
      </a:dk2>
      <a:lt2>
        <a:srgbClr val="E0E4E7"/>
      </a:lt2>
      <a:accent1>
        <a:srgbClr val="243746"/>
      </a:accent1>
      <a:accent2>
        <a:srgbClr val="007079"/>
      </a:accent2>
      <a:accent3>
        <a:srgbClr val="DFF5FF"/>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quinor corporate template .potx" id="{B6C8F20C-A55D-4B51-85F8-5BA516B42600}" vid="{BEE2C9F1-0DB0-4CD9-A9A1-98FA32C8718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518fa5f-d3e5-45ff-bc46-9421360fd0c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F81C8E0C6D6E4B8B0E11E1FD2C3815" ma:contentTypeVersion="22" ma:contentTypeDescription="Create a new document." ma:contentTypeScope="" ma:versionID="406d9c63da4a67d6bae1a50fbdf8653a">
  <xsd:schema xmlns:xsd="http://www.w3.org/2001/XMLSchema" xmlns:xs="http://www.w3.org/2001/XMLSchema" xmlns:p="http://schemas.microsoft.com/office/2006/metadata/properties" xmlns:ns3="24e64fd7-dd82-45ab-bc56-7bee2b649a8c" xmlns:ns4="7518fa5f-d3e5-45ff-bc46-9421360fd0ce" targetNamespace="http://schemas.microsoft.com/office/2006/metadata/properties" ma:root="true" ma:fieldsID="a36f83acf2458785c61cb9262c8327fa" ns3:_="" ns4:_="">
    <xsd:import namespace="24e64fd7-dd82-45ab-bc56-7bee2b649a8c"/>
    <xsd:import namespace="7518fa5f-d3e5-45ff-bc46-9421360fd0c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64fd7-dd82-45ab-bc56-7bee2b649a8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18fa5f-d3e5-45ff-bc46-9421360fd0c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02f74cf1-ae9f-400d-bc52-3bcd3a9e177f"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07CC33-FEA4-4D1A-9A5E-BB09A7118A2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518fa5f-d3e5-45ff-bc46-9421360fd0ce"/>
    <ds:schemaRef ds:uri="24e64fd7-dd82-45ab-bc56-7bee2b649a8c"/>
    <ds:schemaRef ds:uri="http://www.w3.org/XML/1998/namespace"/>
    <ds:schemaRef ds:uri="http://purl.org/dc/dcmitype/"/>
  </ds:schemaRefs>
</ds:datastoreItem>
</file>

<file path=customXml/itemProps2.xml><?xml version="1.0" encoding="utf-8"?>
<ds:datastoreItem xmlns:ds="http://schemas.openxmlformats.org/officeDocument/2006/customXml" ds:itemID="{AC1C947A-BF6E-4B30-8023-EF0923074D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e64fd7-dd82-45ab-bc56-7bee2b649a8c"/>
    <ds:schemaRef ds:uri="7518fa5f-d3e5-45ff-bc46-9421360fd0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857478-A1C7-46B5-943F-E6050F235044}">
  <ds:schemaRefs>
    <ds:schemaRef ds:uri="Microsoft.SharePoint.Taxonomy.ContentTypeSync"/>
  </ds:schemaRefs>
</ds:datastoreItem>
</file>

<file path=customXml/itemProps4.xml><?xml version="1.0" encoding="utf-8"?>
<ds:datastoreItem xmlns:ds="http://schemas.openxmlformats.org/officeDocument/2006/customXml" ds:itemID="{9AD725EC-9E2C-453A-A374-A02D6B404094}">
  <ds:schemaRefs>
    <ds:schemaRef ds:uri="http://schemas.microsoft.com/sharepoint/v3/contenttype/forms"/>
  </ds:schemaRefs>
</ds:datastoreItem>
</file>

<file path=docMetadata/LabelInfo.xml><?xml version="1.0" encoding="utf-8"?>
<clbl:labelList xmlns:clbl="http://schemas.microsoft.com/office/2020/mipLabelMetadata">
  <clbl:label id="{3aa4a235-b6e2-48d5-9195-7fcf05b459b0}" enabled="0" method="" siteId="{3aa4a235-b6e2-48d5-9195-7fcf05b459b0}" removed="1"/>
</clbl:labelList>
</file>

<file path=docProps/app.xml><?xml version="1.0" encoding="utf-8"?>
<Properties xmlns="http://schemas.openxmlformats.org/officeDocument/2006/extended-properties" xmlns:vt="http://schemas.openxmlformats.org/officeDocument/2006/docPropsVTypes">
  <Template/>
  <TotalTime>14871</TotalTime>
  <Words>1195</Words>
  <Application>Microsoft Macintosh PowerPoint</Application>
  <PresentationFormat>Widescreen</PresentationFormat>
  <Paragraphs>308</Paragraphs>
  <Slides>14</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Dotum</vt:lpstr>
      <vt:lpstr>Arial</vt:lpstr>
      <vt:lpstr>Arial Narrow</vt:lpstr>
      <vt:lpstr>Calibri</vt:lpstr>
      <vt:lpstr>Equinor</vt:lpstr>
      <vt:lpstr>Equinor Light</vt:lpstr>
      <vt:lpstr>Equinor Medium</vt:lpstr>
      <vt:lpstr>Tahoma</vt:lpstr>
      <vt:lpstr>Times New Roman</vt:lpstr>
      <vt:lpstr>Wingdings</vt:lpstr>
      <vt:lpstr>Office Theme</vt:lpstr>
      <vt:lpstr>Theme_equinor</vt:lpstr>
      <vt:lpstr>Custom Design</vt:lpstr>
      <vt:lpstr>Holistic Evaluation of Reservoir Oil Viscosity in Breidablikk Field – Including Mud Gas Logging Approach - SPWLA-2023-0039   Alexandra Cely, Ingvar Skaar and Tao Yang Equinor ASA</vt:lpstr>
      <vt:lpstr>Outline</vt:lpstr>
      <vt:lpstr>Background</vt:lpstr>
      <vt:lpstr>Breidablikk Field Description</vt:lpstr>
      <vt:lpstr>Viscosity estimation from mud gas logging </vt:lpstr>
      <vt:lpstr>Viscosity estimation from mud gas logging</vt:lpstr>
      <vt:lpstr>Viscosity estimation from mud gas logging </vt:lpstr>
      <vt:lpstr>Viscosity estimation from mud gas logging</vt:lpstr>
      <vt:lpstr>Viscosity estimation from cuttings extracts analysis</vt:lpstr>
      <vt:lpstr>Viscosity estimation from cuttings extracts analysis</vt:lpstr>
      <vt:lpstr>Viscosity estimation from cuttings extracts analysis</vt:lpstr>
      <vt:lpstr>Conclusions</vt:lpstr>
      <vt:lpstr>Acknowledgments</vt:lpstr>
      <vt:lpstr>Holistic Evaluation of Reservoir Oil Viscosity in Breidablikk Field – Including Mud Gas Logging Approach - SPWLA-2023-0039   Alexandra Cely, Ingvar Skaar and Tao Yang Equinor ASA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Craddock</dc:creator>
  <cp:lastModifiedBy>Sergey Alyaev</cp:lastModifiedBy>
  <cp:revision>111</cp:revision>
  <dcterms:created xsi:type="dcterms:W3CDTF">2020-12-02T23:04:20Z</dcterms:created>
  <dcterms:modified xsi:type="dcterms:W3CDTF">2024-04-05T18:25:16Z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03e2fe1-4846-4393-8cf2-1bc71a04fd88_Enabled">
    <vt:lpwstr>True</vt:lpwstr>
  </property>
  <property fmtid="{D5CDD505-2E9C-101B-9397-08002B2CF9AE}" pid="3" name="MSIP_Label_703e2fe1-4846-4393-8cf2-1bc71a04fd88_SiteId">
    <vt:lpwstr>41ff26dc-250f-4b13-8981-739be8610c21</vt:lpwstr>
  </property>
  <property fmtid="{D5CDD505-2E9C-101B-9397-08002B2CF9AE}" pid="4" name="MSIP_Label_703e2fe1-4846-4393-8cf2-1bc71a04fd88_Owner">
    <vt:lpwstr>PCraddock@slb.com</vt:lpwstr>
  </property>
  <property fmtid="{D5CDD505-2E9C-101B-9397-08002B2CF9AE}" pid="5" name="MSIP_Label_703e2fe1-4846-4393-8cf2-1bc71a04fd88_SetDate">
    <vt:lpwstr>2020-12-02T23:24:38.2131281Z</vt:lpwstr>
  </property>
  <property fmtid="{D5CDD505-2E9C-101B-9397-08002B2CF9AE}" pid="6" name="MSIP_Label_703e2fe1-4846-4393-8cf2-1bc71a04fd88_Name">
    <vt:lpwstr>Public</vt:lpwstr>
  </property>
  <property fmtid="{D5CDD505-2E9C-101B-9397-08002B2CF9AE}" pid="7" name="MSIP_Label_703e2fe1-4846-4393-8cf2-1bc71a04fd88_Application">
    <vt:lpwstr>Microsoft Azure Information Protection</vt:lpwstr>
  </property>
  <property fmtid="{D5CDD505-2E9C-101B-9397-08002B2CF9AE}" pid="8" name="MSIP_Label_703e2fe1-4846-4393-8cf2-1bc71a04fd88_ActionId">
    <vt:lpwstr>13269ece-82d9-4463-848d-99dc4663134f</vt:lpwstr>
  </property>
  <property fmtid="{D5CDD505-2E9C-101B-9397-08002B2CF9AE}" pid="9" name="MSIP_Label_703e2fe1-4846-4393-8cf2-1bc71a04fd88_Extended_MSFT_Method">
    <vt:lpwstr>Manual</vt:lpwstr>
  </property>
  <property fmtid="{D5CDD505-2E9C-101B-9397-08002B2CF9AE}" pid="10" name="Sensitivity">
    <vt:lpwstr>Public</vt:lpwstr>
  </property>
  <property fmtid="{D5CDD505-2E9C-101B-9397-08002B2CF9AE}" pid="11" name="MSIP_Label_d5c4c49b-ebde-4356-a4f6-d1d955faa706_Enabled">
    <vt:lpwstr>true</vt:lpwstr>
  </property>
  <property fmtid="{D5CDD505-2E9C-101B-9397-08002B2CF9AE}" pid="12" name="MSIP_Label_d5c4c49b-ebde-4356-a4f6-d1d955faa706_SetDate">
    <vt:lpwstr>2021-02-05T17:59:37Z</vt:lpwstr>
  </property>
  <property fmtid="{D5CDD505-2E9C-101B-9397-08002B2CF9AE}" pid="13" name="MSIP_Label_d5c4c49b-ebde-4356-a4f6-d1d955faa706_Method">
    <vt:lpwstr>Standard</vt:lpwstr>
  </property>
  <property fmtid="{D5CDD505-2E9C-101B-9397-08002B2CF9AE}" pid="14" name="MSIP_Label_d5c4c49b-ebde-4356-a4f6-d1d955faa706_Name">
    <vt:lpwstr>ConfidentialLR_LR</vt:lpwstr>
  </property>
  <property fmtid="{D5CDD505-2E9C-101B-9397-08002B2CF9AE}" pid="15" name="MSIP_Label_d5c4c49b-ebde-4356-a4f6-d1d955faa706_SiteId">
    <vt:lpwstr>4a3454a0-8cf4-4a9c-b1c0-6ce4d1495f82</vt:lpwstr>
  </property>
  <property fmtid="{D5CDD505-2E9C-101B-9397-08002B2CF9AE}" pid="16" name="MSIP_Label_d5c4c49b-ebde-4356-a4f6-d1d955faa706_ActionId">
    <vt:lpwstr>50880224-d388-40a8-92fd-0000bd2f72b1</vt:lpwstr>
  </property>
  <property fmtid="{D5CDD505-2E9C-101B-9397-08002B2CF9AE}" pid="17" name="MSIP_Label_d5c4c49b-ebde-4356-a4f6-d1d955faa706_ContentBits">
    <vt:lpwstr>0</vt:lpwstr>
  </property>
  <property fmtid="{D5CDD505-2E9C-101B-9397-08002B2CF9AE}" pid="18" name="LR_Classification">
    <vt:lpwstr>Confidential - LR \ LR</vt:lpwstr>
  </property>
  <property fmtid="{D5CDD505-2E9C-101B-9397-08002B2CF9AE}" pid="19" name="ContentTypeId">
    <vt:lpwstr>0x010100F3F81C8E0C6D6E4B8B0E11E1FD2C3815</vt:lpwstr>
  </property>
</Properties>
</file>